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.xml" ContentType="application/vnd.openxmlformats-officedocument.drawingml.chart+xml"/>
  <Override PartName="/ppt/notesSlides/notesSlide4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56" r:id="rId1"/>
  </p:sldMasterIdLst>
  <p:notesMasterIdLst>
    <p:notesMasterId r:id="rId67"/>
  </p:notesMasterIdLst>
  <p:handoutMasterIdLst>
    <p:handoutMasterId r:id="rId68"/>
  </p:handoutMasterIdLst>
  <p:sldIdLst>
    <p:sldId id="363" r:id="rId2"/>
    <p:sldId id="590" r:id="rId3"/>
    <p:sldId id="891" r:id="rId4"/>
    <p:sldId id="893" r:id="rId5"/>
    <p:sldId id="846" r:id="rId6"/>
    <p:sldId id="940" r:id="rId7"/>
    <p:sldId id="892" r:id="rId8"/>
    <p:sldId id="832" r:id="rId9"/>
    <p:sldId id="885" r:id="rId10"/>
    <p:sldId id="887" r:id="rId11"/>
    <p:sldId id="886" r:id="rId12"/>
    <p:sldId id="894" r:id="rId13"/>
    <p:sldId id="895" r:id="rId14"/>
    <p:sldId id="896" r:id="rId15"/>
    <p:sldId id="897" r:id="rId16"/>
    <p:sldId id="898" r:id="rId17"/>
    <p:sldId id="901" r:id="rId18"/>
    <p:sldId id="904" r:id="rId19"/>
    <p:sldId id="903" r:id="rId20"/>
    <p:sldId id="259" r:id="rId21"/>
    <p:sldId id="260" r:id="rId22"/>
    <p:sldId id="270" r:id="rId23"/>
    <p:sldId id="287" r:id="rId24"/>
    <p:sldId id="289" r:id="rId25"/>
    <p:sldId id="290" r:id="rId26"/>
    <p:sldId id="292" r:id="rId27"/>
    <p:sldId id="295" r:id="rId28"/>
    <p:sldId id="902" r:id="rId29"/>
    <p:sldId id="905" r:id="rId30"/>
    <p:sldId id="906" r:id="rId31"/>
    <p:sldId id="907" r:id="rId32"/>
    <p:sldId id="909" r:id="rId33"/>
    <p:sldId id="911" r:id="rId34"/>
    <p:sldId id="941" r:id="rId35"/>
    <p:sldId id="938" r:id="rId36"/>
    <p:sldId id="910" r:id="rId37"/>
    <p:sldId id="915" r:id="rId38"/>
    <p:sldId id="912" r:id="rId39"/>
    <p:sldId id="914" r:id="rId40"/>
    <p:sldId id="913" r:id="rId41"/>
    <p:sldId id="939" r:id="rId42"/>
    <p:sldId id="916" r:id="rId43"/>
    <p:sldId id="918" r:id="rId44"/>
    <p:sldId id="917" r:id="rId45"/>
    <p:sldId id="920" r:id="rId46"/>
    <p:sldId id="921" r:id="rId47"/>
    <p:sldId id="934" r:id="rId48"/>
    <p:sldId id="935" r:id="rId49"/>
    <p:sldId id="936" r:id="rId50"/>
    <p:sldId id="937" r:id="rId51"/>
    <p:sldId id="919" r:id="rId52"/>
    <p:sldId id="933" r:id="rId53"/>
    <p:sldId id="922" r:id="rId54"/>
    <p:sldId id="923" r:id="rId55"/>
    <p:sldId id="924" r:id="rId56"/>
    <p:sldId id="925" r:id="rId57"/>
    <p:sldId id="926" r:id="rId58"/>
    <p:sldId id="927" r:id="rId59"/>
    <p:sldId id="928" r:id="rId60"/>
    <p:sldId id="929" r:id="rId61"/>
    <p:sldId id="932" r:id="rId62"/>
    <p:sldId id="930" r:id="rId63"/>
    <p:sldId id="931" r:id="rId64"/>
    <p:sldId id="744" r:id="rId65"/>
    <p:sldId id="276" r:id="rId6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HY헤드라인M" pitchFamily="18" charset="-127"/>
        <a:ea typeface="HY헤드라인M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0407"/>
    <a:srgbClr val="FDC3D5"/>
    <a:srgbClr val="B0FF89"/>
    <a:srgbClr val="FFC000"/>
    <a:srgbClr val="228C54"/>
    <a:srgbClr val="6699FF"/>
    <a:srgbClr val="0066FF"/>
    <a:srgbClr val="00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 autoAdjust="0"/>
    <p:restoredTop sz="93833" autoAdjust="0"/>
  </p:normalViewPr>
  <p:slideViewPr>
    <p:cSldViewPr>
      <p:cViewPr>
        <p:scale>
          <a:sx n="66" d="100"/>
          <a:sy n="66" d="100"/>
        </p:scale>
        <p:origin x="3306" y="13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3396" y="-246"/>
      </p:cViewPr>
      <p:guideLst>
        <p:guide orient="horz" pos="3225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api_Masters_uBham\7_Project\Report\WindLoad%20Analysis_BNBC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api_Masters_uBham\7_Project\Report\Wind%20Turbi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api_Masters_uBham\7_Project\Report\Wind%20Turbin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Design wind pressure vs. Height of Tower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241855111353494"/>
          <c:y val="0.12727905852923618"/>
          <c:w val="0.76796122596229255"/>
          <c:h val="0.67234500696438215"/>
        </c:manualLayout>
      </c:layout>
      <c:scatterChart>
        <c:scatterStyle val="smoothMarker"/>
        <c:varyColors val="0"/>
        <c:ser>
          <c:idx val="2"/>
          <c:order val="0"/>
          <c:tx>
            <c:v>Pz, EOG</c:v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'BNBC 2017'!$D$32:$D$51</c:f>
              <c:numCache>
                <c:formatCode>0.000</c:formatCode>
                <c:ptCount val="20"/>
                <c:pt idx="0">
                  <c:v>0.64666354201235288</c:v>
                </c:pt>
                <c:pt idx="1">
                  <c:v>0.67984021744390222</c:v>
                </c:pt>
                <c:pt idx="2">
                  <c:v>0.70674178321681858</c:v>
                </c:pt>
                <c:pt idx="3">
                  <c:v>0.7295102854568869</c:v>
                </c:pt>
                <c:pt idx="4">
                  <c:v>0.74933210347228707</c:v>
                </c:pt>
                <c:pt idx="5">
                  <c:v>0.76693736212377861</c:v>
                </c:pt>
                <c:pt idx="6">
                  <c:v>0.78280931744274518</c:v>
                </c:pt>
                <c:pt idx="7">
                  <c:v>0.79728539885578065</c:v>
                </c:pt>
                <c:pt idx="8">
                  <c:v>0.81061108531720871</c:v>
                </c:pt>
                <c:pt idx="9">
                  <c:v>0.82297086817555998</c:v>
                </c:pt>
                <c:pt idx="10">
                  <c:v>0.83450711892863616</c:v>
                </c:pt>
                <c:pt idx="11">
                  <c:v>0.84533214135587598</c:v>
                </c:pt>
                <c:pt idx="12">
                  <c:v>0.85553617450983199</c:v>
                </c:pt>
                <c:pt idx="13">
                  <c:v>0.86519288257599336</c:v>
                </c:pt>
                <c:pt idx="14">
                  <c:v>0.87436322642869513</c:v>
                </c:pt>
                <c:pt idx="15">
                  <c:v>0.88309825979807466</c:v>
                </c:pt>
                <c:pt idx="16">
                  <c:v>0.89144119112251163</c:v>
                </c:pt>
                <c:pt idx="17">
                  <c:v>0.89942893192945461</c:v>
                </c:pt>
              </c:numCache>
            </c:numRef>
          </c:xVal>
          <c:yVal>
            <c:numRef>
              <c:f>'BNBC 2017'!$A$32:$A$51</c:f>
              <c:numCache>
                <c:formatCode>General</c:formatCode>
                <c:ptCount val="20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30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50</c:v>
                </c:pt>
                <c:pt idx="8">
                  <c:v>55</c:v>
                </c:pt>
                <c:pt idx="9">
                  <c:v>60</c:v>
                </c:pt>
                <c:pt idx="10">
                  <c:v>65</c:v>
                </c:pt>
                <c:pt idx="11">
                  <c:v>70</c:v>
                </c:pt>
                <c:pt idx="12">
                  <c:v>75</c:v>
                </c:pt>
                <c:pt idx="13">
                  <c:v>80</c:v>
                </c:pt>
                <c:pt idx="14">
                  <c:v>85</c:v>
                </c:pt>
                <c:pt idx="15">
                  <c:v>90</c:v>
                </c:pt>
                <c:pt idx="16">
                  <c:v>95</c:v>
                </c:pt>
                <c:pt idx="17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12D-4F39-9A1C-726A370A50DB}"/>
            </c:ext>
          </c:extLst>
        </c:ser>
        <c:ser>
          <c:idx val="1"/>
          <c:order val="1"/>
          <c:tx>
            <c:v>Pz, EWM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'BNBC 2017'!$C$32:$C$51</c:f>
              <c:numCache>
                <c:formatCode>0.000</c:formatCode>
                <c:ptCount val="20"/>
                <c:pt idx="0">
                  <c:v>3.8004101642599246</c:v>
                </c:pt>
                <c:pt idx="1">
                  <c:v>3.9953878711120057</c:v>
                </c:pt>
                <c:pt idx="2">
                  <c:v>4.1534870639004957</c:v>
                </c:pt>
                <c:pt idx="3">
                  <c:v>4.2872964434564524</c:v>
                </c:pt>
                <c:pt idx="4">
                  <c:v>4.4037883032347453</c:v>
                </c:pt>
                <c:pt idx="5">
                  <c:v>4.5072535515079739</c:v>
                </c:pt>
                <c:pt idx="6">
                  <c:v>4.6005322604532317</c:v>
                </c:pt>
                <c:pt idx="7">
                  <c:v>4.6856074863884256</c:v>
                </c:pt>
                <c:pt idx="8">
                  <c:v>4.7639218971810244</c:v>
                </c:pt>
                <c:pt idx="9">
                  <c:v>4.8365597395074227</c:v>
                </c:pt>
                <c:pt idx="10">
                  <c:v>4.9043577237311951</c:v>
                </c:pt>
                <c:pt idx="11">
                  <c:v>4.9679758536984453</c:v>
                </c:pt>
                <c:pt idx="12">
                  <c:v>5.0279444599292242</c:v>
                </c:pt>
                <c:pt idx="13">
                  <c:v>5.0846964632565266</c:v>
                </c:pt>
                <c:pt idx="14">
                  <c:v>5.1385901277719457</c:v>
                </c:pt>
                <c:pt idx="15">
                  <c:v>5.1899254937627894</c:v>
                </c:pt>
                <c:pt idx="16">
                  <c:v>5.2389564951185257</c:v>
                </c:pt>
                <c:pt idx="17">
                  <c:v>5.2859000590895402</c:v>
                </c:pt>
              </c:numCache>
            </c:numRef>
          </c:xVal>
          <c:yVal>
            <c:numRef>
              <c:f>'BNBC 2017'!$A$32:$A$51</c:f>
              <c:numCache>
                <c:formatCode>General</c:formatCode>
                <c:ptCount val="20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30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50</c:v>
                </c:pt>
                <c:pt idx="8">
                  <c:v>55</c:v>
                </c:pt>
                <c:pt idx="9">
                  <c:v>60</c:v>
                </c:pt>
                <c:pt idx="10">
                  <c:v>65</c:v>
                </c:pt>
                <c:pt idx="11">
                  <c:v>70</c:v>
                </c:pt>
                <c:pt idx="12">
                  <c:v>75</c:v>
                </c:pt>
                <c:pt idx="13">
                  <c:v>80</c:v>
                </c:pt>
                <c:pt idx="14">
                  <c:v>85</c:v>
                </c:pt>
                <c:pt idx="15">
                  <c:v>90</c:v>
                </c:pt>
                <c:pt idx="16">
                  <c:v>95</c:v>
                </c:pt>
                <c:pt idx="17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12D-4F39-9A1C-726A370A5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6006128"/>
        <c:axId val="1"/>
      </c:scatterChart>
      <c:valAx>
        <c:axId val="70600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Design wind pressure in KN/m</a:t>
                </a:r>
                <a:r>
                  <a:rPr lang="en-US" baseline="30000" dirty="0"/>
                  <a:t>2</a:t>
                </a:r>
                <a:r>
                  <a:rPr lang="en-US" dirty="0"/>
                  <a:t>, </a:t>
                </a:r>
                <a:r>
                  <a:rPr lang="en-US" dirty="0" err="1"/>
                  <a:t>Pz</a:t>
                </a:r>
                <a:r>
                  <a:rPr lang="en-US" dirty="0"/>
                  <a:t> </a:t>
                </a:r>
              </a:p>
            </c:rich>
          </c:tx>
          <c:layout>
            <c:manualLayout>
              <c:xMode val="edge"/>
              <c:yMode val="edge"/>
              <c:x val="0.31678639771622175"/>
              <c:y val="0.90430938912419345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Height of Tower in meter, z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noFill/>
          <a:ln w="9525"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0600612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300769964308094"/>
          <c:y val="0.13288667954475394"/>
          <c:w val="0.4128872758511683"/>
          <c:h val="6.8437846442479883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Calibri" panose="020F0502020204030204" pitchFamily="34" charset="0"/>
          <a:ea typeface="Calibri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Response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EQ!$R$61:$R$101</c:f>
              <c:numCache>
                <c:formatCode>0.00</c:formatCode>
                <c:ptCount val="4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</c:numCache>
            </c:numRef>
          </c:xVal>
          <c:yVal>
            <c:numRef>
              <c:f>EQ!$S$61:$S$101</c:f>
              <c:numCache>
                <c:formatCode>0.0000</c:formatCode>
                <c:ptCount val="41"/>
                <c:pt idx="0">
                  <c:v>1.1499999999999999</c:v>
                </c:pt>
                <c:pt idx="1">
                  <c:v>2.0124999999999997</c:v>
                </c:pt>
                <c:pt idx="2">
                  <c:v>2.875</c:v>
                </c:pt>
                <c:pt idx="3">
                  <c:v>2.875</c:v>
                </c:pt>
                <c:pt idx="4">
                  <c:v>2.875</c:v>
                </c:pt>
                <c:pt idx="5">
                  <c:v>2.875</c:v>
                </c:pt>
                <c:pt idx="6">
                  <c:v>2.875</c:v>
                </c:pt>
                <c:pt idx="7">
                  <c:v>2.4642857142857144</c:v>
                </c:pt>
                <c:pt idx="8">
                  <c:v>2.1562499999999996</c:v>
                </c:pt>
                <c:pt idx="9">
                  <c:v>1.9166666666666665</c:v>
                </c:pt>
                <c:pt idx="10">
                  <c:v>1.7249999999999999</c:v>
                </c:pt>
                <c:pt idx="11">
                  <c:v>1.5681818181818179</c:v>
                </c:pt>
                <c:pt idx="12">
                  <c:v>1.4375</c:v>
                </c:pt>
                <c:pt idx="13">
                  <c:v>1.3269230769230769</c:v>
                </c:pt>
                <c:pt idx="14">
                  <c:v>1.2321428571428572</c:v>
                </c:pt>
                <c:pt idx="15">
                  <c:v>1.1499999999999999</c:v>
                </c:pt>
                <c:pt idx="16">
                  <c:v>1.0781249999999998</c:v>
                </c:pt>
                <c:pt idx="17">
                  <c:v>1.0147058823529411</c:v>
                </c:pt>
                <c:pt idx="18">
                  <c:v>0.95833333333333326</c:v>
                </c:pt>
                <c:pt idx="19">
                  <c:v>0.9078947368421052</c:v>
                </c:pt>
                <c:pt idx="20">
                  <c:v>0.86249999999999993</c:v>
                </c:pt>
                <c:pt idx="21">
                  <c:v>0.7823129251700679</c:v>
                </c:pt>
                <c:pt idx="22">
                  <c:v>0.71280991735537169</c:v>
                </c:pt>
                <c:pt idx="23">
                  <c:v>0.65217391304347827</c:v>
                </c:pt>
                <c:pt idx="24">
                  <c:v>0.59895833333333326</c:v>
                </c:pt>
                <c:pt idx="25">
                  <c:v>0.55199999999999994</c:v>
                </c:pt>
                <c:pt idx="26">
                  <c:v>0.5103550295857987</c:v>
                </c:pt>
                <c:pt idx="27">
                  <c:v>0.47325102880658426</c:v>
                </c:pt>
                <c:pt idx="28">
                  <c:v>0.4400510204081633</c:v>
                </c:pt>
                <c:pt idx="29">
                  <c:v>0.41022592152199761</c:v>
                </c:pt>
                <c:pt idx="30">
                  <c:v>0.3833333333333333</c:v>
                </c:pt>
                <c:pt idx="31">
                  <c:v>0.35900104058272625</c:v>
                </c:pt>
                <c:pt idx="32">
                  <c:v>0.33691406249999989</c:v>
                </c:pt>
                <c:pt idx="33">
                  <c:v>0.31680440771349866</c:v>
                </c:pt>
                <c:pt idx="34">
                  <c:v>0.29844290657439448</c:v>
                </c:pt>
                <c:pt idx="35">
                  <c:v>0.28163265306122448</c:v>
                </c:pt>
                <c:pt idx="36">
                  <c:v>0.26620370370370366</c:v>
                </c:pt>
                <c:pt idx="37">
                  <c:v>0.25200876552227897</c:v>
                </c:pt>
                <c:pt idx="38">
                  <c:v>0.2389196675900277</c:v>
                </c:pt>
                <c:pt idx="39">
                  <c:v>0.22682445759368836</c:v>
                </c:pt>
                <c:pt idx="40">
                  <c:v>0.21562499999999998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B0-438F-BB27-58BA2144F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1360960"/>
        <c:axId val="701362600"/>
      </c:scatterChart>
      <c:valAx>
        <c:axId val="70136096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Period, T (sec)</a:t>
                </a:r>
              </a:p>
            </c:rich>
          </c:tx>
          <c:layout>
            <c:manualLayout>
              <c:xMode val="edge"/>
              <c:yMode val="edge"/>
              <c:x val="0.53580446194225717"/>
              <c:y val="0.892569262175561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1362600"/>
        <c:crosses val="autoZero"/>
        <c:crossBetween val="midCat"/>
      </c:valAx>
      <c:valAx>
        <c:axId val="70136260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Response Spectrum, CS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13609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67928413710191"/>
          <c:y val="7.9573643410852712E-2"/>
          <c:w val="0.81836984662631462"/>
          <c:h val="0.7530491973387045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MCS!$F$2</c:f>
              <c:strCache>
                <c:ptCount val="1"/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triangle"/>
            <c:size val="7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Pt>
            <c:idx val="10"/>
            <c:marker>
              <c:symbol val="triangle"/>
              <c:size val="5"/>
              <c:spPr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 w="9525">
                  <a:solidFill>
                    <a:schemeClr val="accent1"/>
                  </a:solidFill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9D2-4912-A2D3-D4123941862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2-4912-A2D3-D4123941862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D2-4912-A2D3-D4123941862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D2-4912-A2D3-D4123941862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D2-4912-A2D3-D4123941862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D2-4912-A2D3-D4123941862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D2-4912-A2D3-D4123941862A}"/>
                </c:ext>
              </c:extLst>
            </c:dLbl>
            <c:dLbl>
              <c:idx val="6"/>
              <c:layout>
                <c:manualLayout>
                  <c:x val="0.1047257153577337"/>
                  <c:y val="0.1108074872321637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1050" b="0" i="0" u="none" strike="noStrike" kern="1200" baseline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0.50m x 0.50m Mesh</a:t>
                    </a:r>
                    <a:br>
                      <a:rPr lang="en-US"/>
                    </a:b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1050" b="0" i="0" u="none" strike="noStrike" kern="1200" baseline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93361544092702"/>
                      <c:h val="0.137273393151437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9D2-4912-A2D3-D4123941862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D2-4912-A2D3-D4123941862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D2-4912-A2D3-D4123941862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D2-4912-A2D3-D4123941862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2-4912-A2D3-D412394186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MCS!$E$4:$E$14</c:f>
              <c:numCache>
                <c:formatCode>General</c:formatCode>
                <c:ptCount val="11"/>
                <c:pt idx="0">
                  <c:v>0.66</c:v>
                </c:pt>
                <c:pt idx="1">
                  <c:v>1.04</c:v>
                </c:pt>
                <c:pt idx="2">
                  <c:v>1.6</c:v>
                </c:pt>
                <c:pt idx="3">
                  <c:v>2.4</c:v>
                </c:pt>
                <c:pt idx="4">
                  <c:v>3.22</c:v>
                </c:pt>
                <c:pt idx="5">
                  <c:v>5.22</c:v>
                </c:pt>
                <c:pt idx="6">
                  <c:v>6.4</c:v>
                </c:pt>
                <c:pt idx="7">
                  <c:v>7.7</c:v>
                </c:pt>
                <c:pt idx="8">
                  <c:v>10.14</c:v>
                </c:pt>
                <c:pt idx="9">
                  <c:v>18.02</c:v>
                </c:pt>
                <c:pt idx="10">
                  <c:v>39.5</c:v>
                </c:pt>
              </c:numCache>
            </c:numRef>
          </c:xVal>
          <c:yVal>
            <c:numRef>
              <c:f>MCS!$D$4:$D$14</c:f>
              <c:numCache>
                <c:formatCode>General</c:formatCode>
                <c:ptCount val="11"/>
                <c:pt idx="0">
                  <c:v>109.28</c:v>
                </c:pt>
                <c:pt idx="1">
                  <c:v>111.89</c:v>
                </c:pt>
                <c:pt idx="2">
                  <c:v>114.15</c:v>
                </c:pt>
                <c:pt idx="3">
                  <c:v>115.76</c:v>
                </c:pt>
                <c:pt idx="4">
                  <c:v>116.46</c:v>
                </c:pt>
                <c:pt idx="5">
                  <c:v>117.27</c:v>
                </c:pt>
                <c:pt idx="6">
                  <c:v>117.51</c:v>
                </c:pt>
                <c:pt idx="7">
                  <c:v>117.7</c:v>
                </c:pt>
                <c:pt idx="8">
                  <c:v>117.88</c:v>
                </c:pt>
                <c:pt idx="9">
                  <c:v>118.23</c:v>
                </c:pt>
                <c:pt idx="10">
                  <c:v>118.46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E9D2-4912-A2D3-D41239418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2970464"/>
        <c:axId val="742974400"/>
      </c:scatterChart>
      <c:valAx>
        <c:axId val="742970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Number of Elements in Tower </a:t>
                </a:r>
                <a:r>
                  <a:rPr lang="en-GB"/>
                  <a:t>×</a:t>
                </a:r>
                <a:r>
                  <a:rPr lang="en-US"/>
                  <a:t>10</a:t>
                </a:r>
                <a:r>
                  <a:rPr lang="en-US" baseline="30000"/>
                  <a:t>3</a:t>
                </a:r>
              </a:p>
            </c:rich>
          </c:tx>
          <c:layout>
            <c:manualLayout>
              <c:xMode val="edge"/>
              <c:yMode val="edge"/>
              <c:x val="0.30453383803215073"/>
              <c:y val="0.92704815967771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2974400"/>
        <c:crosses val="autoZero"/>
        <c:crossBetween val="midCat"/>
      </c:valAx>
      <c:valAx>
        <c:axId val="74297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Eigenvalue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2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29704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73C5B-8BEF-43EA-ABAB-8308B4592A15}" type="doc">
      <dgm:prSet loTypeId="urn:microsoft.com/office/officeart/2005/8/layout/process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9A283D-4699-4DC8-AF16-3C1134717C5F}">
      <dgm:prSet phldrT="[Text]"/>
      <dgm:spPr/>
      <dgm:t>
        <a:bodyPr/>
        <a:lstStyle/>
        <a:p>
          <a:r>
            <a:rPr lang="en-US" dirty="0"/>
            <a:t>Selecting Gross Geometry by constant top dia. And changing base diameter</a:t>
          </a:r>
        </a:p>
      </dgm:t>
    </dgm:pt>
    <dgm:pt modelId="{7563EE6B-76A9-4F5F-AE26-25C0B0A45CEC}" type="parTrans" cxnId="{E7922D19-2800-47E2-98A0-87568B67FA69}">
      <dgm:prSet/>
      <dgm:spPr/>
      <dgm:t>
        <a:bodyPr/>
        <a:lstStyle/>
        <a:p>
          <a:endParaRPr lang="en-US"/>
        </a:p>
      </dgm:t>
    </dgm:pt>
    <dgm:pt modelId="{C9018D64-C6D4-4685-AD04-1BB5B60B0A86}" type="sibTrans" cxnId="{E7922D19-2800-47E2-98A0-87568B67FA69}">
      <dgm:prSet/>
      <dgm:spPr/>
      <dgm:t>
        <a:bodyPr/>
        <a:lstStyle/>
        <a:p>
          <a:endParaRPr lang="en-US"/>
        </a:p>
      </dgm:t>
    </dgm:pt>
    <dgm:pt modelId="{D7F4E311-CFFA-4BAB-A060-BE5EF518FB50}">
      <dgm:prSet phldrT="[Text]"/>
      <dgm:spPr/>
      <dgm:t>
        <a:bodyPr/>
        <a:lstStyle/>
        <a:p>
          <a:r>
            <a:rPr lang="en-US" dirty="0"/>
            <a:t>Optimize the Geometry by changing Shell thickness and stiffening ring</a:t>
          </a:r>
        </a:p>
      </dgm:t>
    </dgm:pt>
    <dgm:pt modelId="{A769FDE2-479F-481C-B817-0938498B0F3E}" type="parTrans" cxnId="{3F72668B-D92F-4649-B570-785A2E964266}">
      <dgm:prSet/>
      <dgm:spPr/>
      <dgm:t>
        <a:bodyPr/>
        <a:lstStyle/>
        <a:p>
          <a:endParaRPr lang="en-US"/>
        </a:p>
      </dgm:t>
    </dgm:pt>
    <dgm:pt modelId="{951CED12-603A-4484-9879-285EEE5880B4}" type="sibTrans" cxnId="{3F72668B-D92F-4649-B570-785A2E964266}">
      <dgm:prSet/>
      <dgm:spPr/>
      <dgm:t>
        <a:bodyPr/>
        <a:lstStyle/>
        <a:p>
          <a:endParaRPr lang="en-US"/>
        </a:p>
      </dgm:t>
    </dgm:pt>
    <dgm:pt modelId="{DE258403-CD19-4717-A401-FAE0412B472D}">
      <dgm:prSet phldrT="[Text]"/>
      <dgm:spPr/>
      <dgm:t>
        <a:bodyPr/>
        <a:lstStyle/>
        <a:p>
          <a:r>
            <a:rPr lang="en-US" dirty="0"/>
            <a:t>Checking each structure under four constraint criteria</a:t>
          </a:r>
        </a:p>
        <a:p>
          <a:r>
            <a:rPr lang="en-US" dirty="0"/>
            <a:t>a) Lateral Sway, b) Ultimate Stress, </a:t>
          </a:r>
        </a:p>
        <a:p>
          <a:r>
            <a:rPr lang="en-US" dirty="0"/>
            <a:t>c) Buckling Analysis &amp; d) Modal frequency</a:t>
          </a:r>
        </a:p>
      </dgm:t>
    </dgm:pt>
    <dgm:pt modelId="{6FC63FD8-B57D-414C-AC53-B5B3D85A1590}" type="parTrans" cxnId="{D883E710-B2C8-46AC-AB5D-D61E459ACAFD}">
      <dgm:prSet/>
      <dgm:spPr/>
      <dgm:t>
        <a:bodyPr/>
        <a:lstStyle/>
        <a:p>
          <a:endParaRPr lang="en-US"/>
        </a:p>
      </dgm:t>
    </dgm:pt>
    <dgm:pt modelId="{BDA45C8B-173C-4D3B-A377-DEC481665694}" type="sibTrans" cxnId="{D883E710-B2C8-46AC-AB5D-D61E459ACAFD}">
      <dgm:prSet/>
      <dgm:spPr/>
      <dgm:t>
        <a:bodyPr/>
        <a:lstStyle/>
        <a:p>
          <a:endParaRPr lang="en-US"/>
        </a:p>
      </dgm:t>
    </dgm:pt>
    <dgm:pt modelId="{8D9B66AC-0174-49FD-80A1-EFF6FD1F1966}" type="pres">
      <dgm:prSet presAssocID="{4E273C5B-8BEF-43EA-ABAB-8308B4592A15}" presName="Name0" presStyleCnt="0">
        <dgm:presLayoutVars>
          <dgm:dir/>
          <dgm:animLvl val="lvl"/>
          <dgm:resizeHandles val="exact"/>
        </dgm:presLayoutVars>
      </dgm:prSet>
      <dgm:spPr/>
    </dgm:pt>
    <dgm:pt modelId="{9CA3CC5A-2CDF-44A1-A352-DC5B20829736}" type="pres">
      <dgm:prSet presAssocID="{DE258403-CD19-4717-A401-FAE0412B472D}" presName="boxAndChildren" presStyleCnt="0"/>
      <dgm:spPr/>
    </dgm:pt>
    <dgm:pt modelId="{F5FCFFB3-D583-459F-9E79-94E193A8506E}" type="pres">
      <dgm:prSet presAssocID="{DE258403-CD19-4717-A401-FAE0412B472D}" presName="parentTextBox" presStyleLbl="node1" presStyleIdx="0" presStyleCnt="3"/>
      <dgm:spPr/>
    </dgm:pt>
    <dgm:pt modelId="{E8B47051-2B0F-474B-9003-B861A1C5DFDB}" type="pres">
      <dgm:prSet presAssocID="{951CED12-603A-4484-9879-285EEE5880B4}" presName="sp" presStyleCnt="0"/>
      <dgm:spPr/>
    </dgm:pt>
    <dgm:pt modelId="{EBEC3674-31A8-4941-9932-2444095B5B60}" type="pres">
      <dgm:prSet presAssocID="{D7F4E311-CFFA-4BAB-A060-BE5EF518FB50}" presName="arrowAndChildren" presStyleCnt="0"/>
      <dgm:spPr/>
    </dgm:pt>
    <dgm:pt modelId="{12A2BA22-78B0-4E27-B653-7710C940A64F}" type="pres">
      <dgm:prSet presAssocID="{D7F4E311-CFFA-4BAB-A060-BE5EF518FB50}" presName="parentTextArrow" presStyleLbl="node1" presStyleIdx="1" presStyleCnt="3"/>
      <dgm:spPr/>
    </dgm:pt>
    <dgm:pt modelId="{BAF2FC7A-9AC9-44AA-9180-7C3F735FEB3A}" type="pres">
      <dgm:prSet presAssocID="{C9018D64-C6D4-4685-AD04-1BB5B60B0A86}" presName="sp" presStyleCnt="0"/>
      <dgm:spPr/>
    </dgm:pt>
    <dgm:pt modelId="{322DE4E7-7FE2-4704-8C68-B84094B1F33E}" type="pres">
      <dgm:prSet presAssocID="{1F9A283D-4699-4DC8-AF16-3C1134717C5F}" presName="arrowAndChildren" presStyleCnt="0"/>
      <dgm:spPr/>
    </dgm:pt>
    <dgm:pt modelId="{15E7070C-C3A4-42D1-ACFD-0E24355366C2}" type="pres">
      <dgm:prSet presAssocID="{1F9A283D-4699-4DC8-AF16-3C1134717C5F}" presName="parentTextArrow" presStyleLbl="node1" presStyleIdx="2" presStyleCnt="3"/>
      <dgm:spPr/>
    </dgm:pt>
  </dgm:ptLst>
  <dgm:cxnLst>
    <dgm:cxn modelId="{D883E710-B2C8-46AC-AB5D-D61E459ACAFD}" srcId="{4E273C5B-8BEF-43EA-ABAB-8308B4592A15}" destId="{DE258403-CD19-4717-A401-FAE0412B472D}" srcOrd="2" destOrd="0" parTransId="{6FC63FD8-B57D-414C-AC53-B5B3D85A1590}" sibTransId="{BDA45C8B-173C-4D3B-A377-DEC481665694}"/>
    <dgm:cxn modelId="{E7922D19-2800-47E2-98A0-87568B67FA69}" srcId="{4E273C5B-8BEF-43EA-ABAB-8308B4592A15}" destId="{1F9A283D-4699-4DC8-AF16-3C1134717C5F}" srcOrd="0" destOrd="0" parTransId="{7563EE6B-76A9-4F5F-AE26-25C0B0A45CEC}" sibTransId="{C9018D64-C6D4-4685-AD04-1BB5B60B0A86}"/>
    <dgm:cxn modelId="{5945673D-F24B-4172-9B71-9C85847BC051}" type="presOf" srcId="{4E273C5B-8BEF-43EA-ABAB-8308B4592A15}" destId="{8D9B66AC-0174-49FD-80A1-EFF6FD1F1966}" srcOrd="0" destOrd="0" presId="urn:microsoft.com/office/officeart/2005/8/layout/process4"/>
    <dgm:cxn modelId="{E1ACFE70-D392-4506-83FD-461881B8804F}" type="presOf" srcId="{1F9A283D-4699-4DC8-AF16-3C1134717C5F}" destId="{15E7070C-C3A4-42D1-ACFD-0E24355366C2}" srcOrd="0" destOrd="0" presId="urn:microsoft.com/office/officeart/2005/8/layout/process4"/>
    <dgm:cxn modelId="{2C4F9059-3DD0-4EC6-BC52-5D39DFBD2519}" type="presOf" srcId="{D7F4E311-CFFA-4BAB-A060-BE5EF518FB50}" destId="{12A2BA22-78B0-4E27-B653-7710C940A64F}" srcOrd="0" destOrd="0" presId="urn:microsoft.com/office/officeart/2005/8/layout/process4"/>
    <dgm:cxn modelId="{3F72668B-D92F-4649-B570-785A2E964266}" srcId="{4E273C5B-8BEF-43EA-ABAB-8308B4592A15}" destId="{D7F4E311-CFFA-4BAB-A060-BE5EF518FB50}" srcOrd="1" destOrd="0" parTransId="{A769FDE2-479F-481C-B817-0938498B0F3E}" sibTransId="{951CED12-603A-4484-9879-285EEE5880B4}"/>
    <dgm:cxn modelId="{4738AADB-DBC5-4EC3-9D32-DFBA75C7B284}" type="presOf" srcId="{DE258403-CD19-4717-A401-FAE0412B472D}" destId="{F5FCFFB3-D583-459F-9E79-94E193A8506E}" srcOrd="0" destOrd="0" presId="urn:microsoft.com/office/officeart/2005/8/layout/process4"/>
    <dgm:cxn modelId="{BB66EDAD-4ACD-43BC-9E0D-0D778B5BF49A}" type="presParOf" srcId="{8D9B66AC-0174-49FD-80A1-EFF6FD1F1966}" destId="{9CA3CC5A-2CDF-44A1-A352-DC5B20829736}" srcOrd="0" destOrd="0" presId="urn:microsoft.com/office/officeart/2005/8/layout/process4"/>
    <dgm:cxn modelId="{5B55339F-AA74-42C9-B9C9-7F51A1B77717}" type="presParOf" srcId="{9CA3CC5A-2CDF-44A1-A352-DC5B20829736}" destId="{F5FCFFB3-D583-459F-9E79-94E193A8506E}" srcOrd="0" destOrd="0" presId="urn:microsoft.com/office/officeart/2005/8/layout/process4"/>
    <dgm:cxn modelId="{29B032C7-B15E-4C1C-A2E9-1089F9EF6907}" type="presParOf" srcId="{8D9B66AC-0174-49FD-80A1-EFF6FD1F1966}" destId="{E8B47051-2B0F-474B-9003-B861A1C5DFDB}" srcOrd="1" destOrd="0" presId="urn:microsoft.com/office/officeart/2005/8/layout/process4"/>
    <dgm:cxn modelId="{8853AB13-29EF-46CB-8D68-DA77364E891D}" type="presParOf" srcId="{8D9B66AC-0174-49FD-80A1-EFF6FD1F1966}" destId="{EBEC3674-31A8-4941-9932-2444095B5B60}" srcOrd="2" destOrd="0" presId="urn:microsoft.com/office/officeart/2005/8/layout/process4"/>
    <dgm:cxn modelId="{9F608487-8D96-4819-8605-A78B79911A9E}" type="presParOf" srcId="{EBEC3674-31A8-4941-9932-2444095B5B60}" destId="{12A2BA22-78B0-4E27-B653-7710C940A64F}" srcOrd="0" destOrd="0" presId="urn:microsoft.com/office/officeart/2005/8/layout/process4"/>
    <dgm:cxn modelId="{8EBA8B8B-233D-4072-B3B5-E4C09E42606B}" type="presParOf" srcId="{8D9B66AC-0174-49FD-80A1-EFF6FD1F1966}" destId="{BAF2FC7A-9AC9-44AA-9180-7C3F735FEB3A}" srcOrd="3" destOrd="0" presId="urn:microsoft.com/office/officeart/2005/8/layout/process4"/>
    <dgm:cxn modelId="{BDD13A9E-9522-4BA6-8E1D-B8647AD7F05E}" type="presParOf" srcId="{8D9B66AC-0174-49FD-80A1-EFF6FD1F1966}" destId="{322DE4E7-7FE2-4704-8C68-B84094B1F33E}" srcOrd="4" destOrd="0" presId="urn:microsoft.com/office/officeart/2005/8/layout/process4"/>
    <dgm:cxn modelId="{CF287C46-AF84-4B8A-BAA8-494BDC7CF78B}" type="presParOf" srcId="{322DE4E7-7FE2-4704-8C68-B84094B1F33E}" destId="{15E7070C-C3A4-42D1-ACFD-0E24355366C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CFFB3-D583-459F-9E79-94E193A8506E}">
      <dsp:nvSpPr>
        <dsp:cNvPr id="0" name=""/>
        <dsp:cNvSpPr/>
      </dsp:nvSpPr>
      <dsp:spPr>
        <a:xfrm>
          <a:off x="0" y="4072543"/>
          <a:ext cx="4017058" cy="13366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Checking each structure under four constraint criteria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a) Lateral Sway, b) Ultimate Stress,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c) Buckling Analysis &amp; d) Modal frequency</a:t>
          </a:r>
        </a:p>
      </dsp:txBody>
      <dsp:txXfrm>
        <a:off x="0" y="4072543"/>
        <a:ext cx="4017058" cy="1336699"/>
      </dsp:txXfrm>
    </dsp:sp>
    <dsp:sp modelId="{12A2BA22-78B0-4E27-B653-7710C940A64F}">
      <dsp:nvSpPr>
        <dsp:cNvPr id="0" name=""/>
        <dsp:cNvSpPr/>
      </dsp:nvSpPr>
      <dsp:spPr>
        <a:xfrm rot="10800000">
          <a:off x="0" y="2036750"/>
          <a:ext cx="4017058" cy="205584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Optimize the Geometry by changing Shell thickness and stiffening ring</a:t>
          </a:r>
        </a:p>
      </dsp:txBody>
      <dsp:txXfrm rot="10800000">
        <a:off x="0" y="2036750"/>
        <a:ext cx="4017058" cy="1335826"/>
      </dsp:txXfrm>
    </dsp:sp>
    <dsp:sp modelId="{15E7070C-C3A4-42D1-ACFD-0E24355366C2}">
      <dsp:nvSpPr>
        <dsp:cNvPr id="0" name=""/>
        <dsp:cNvSpPr/>
      </dsp:nvSpPr>
      <dsp:spPr>
        <a:xfrm rot="10800000">
          <a:off x="0" y="956"/>
          <a:ext cx="4017058" cy="205584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Selecting Gross Geometry by constant top dia. And changing base diameter</a:t>
          </a:r>
        </a:p>
      </dsp:txBody>
      <dsp:txXfrm rot="10800000">
        <a:off x="0" y="956"/>
        <a:ext cx="4017058" cy="1335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 b="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7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 b="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5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 b="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7" y="9720675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 b="0">
                <a:latin typeface="Arial" charset="0"/>
                <a:ea typeface="굴림" pitchFamily="50" charset="-127"/>
              </a:defRPr>
            </a:lvl1pPr>
          </a:lstStyle>
          <a:p>
            <a:fld id="{151C1989-6ACE-4F09-8984-12360F63B943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35058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 b="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7" y="0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 b="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56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6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01" y="4861155"/>
            <a:ext cx="5680103" cy="460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5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 b="0">
                <a:latin typeface="Arial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7" y="9720675"/>
            <a:ext cx="3077137" cy="51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2" tIns="47377" rIns="94752" bIns="4737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 b="0">
                <a:latin typeface="Arial" charset="0"/>
                <a:ea typeface="굴림" pitchFamily="50" charset="-127"/>
              </a:defRPr>
            </a:lvl1pPr>
          </a:lstStyle>
          <a:p>
            <a:fld id="{4187B119-FE00-41D8-9650-D356FF39D2DC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0677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7B119-FE00-41D8-9650-D356FF39D2DC}" type="slidenum">
              <a:rPr lang="ko-KR" altLang="en-US" smtClean="0"/>
              <a:pPr/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4789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6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47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10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6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08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9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0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21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40338" cy="3930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2" y="7113080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51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5e62ad94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75e62ad944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75e62ad944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62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c4aff38b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c4aff38bc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6c4aff38bc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5dd1e4bd3_2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75dd1e4bd3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5dd1e4bd3_2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75dd1e4bd3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5dd1e4bd3_2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75dd1e4bd3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5dd1e4bd3_2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75dd1e4bd3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5dd1e4bd3_2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DETR – Department of Environment, Transportation and the Regions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IABSE – International Association for Bridge and Structural Engineering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8" name="Google Shape;198;g75dd1e4bd3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54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6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734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64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225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26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93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2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56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23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2589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214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7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42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235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50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44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13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82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610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343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1181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885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3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0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566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1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8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133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443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72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266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134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83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09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132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501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03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660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141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7D633-B298-4BFA-B856-39ED7A3CA12C}" type="slidenum">
              <a:rPr lang="ko-KR" altLang="en-US"/>
              <a:pPr/>
              <a:t>64</a:t>
            </a:fld>
            <a:endParaRPr lang="en-US" altLang="ko-KR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ko-KR" altLang="en-US" sz="10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31932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7D633-B298-4BFA-B856-39ED7A3CA12C}" type="slidenum">
              <a:rPr lang="ko-KR" altLang="en-US"/>
              <a:pPr/>
              <a:t>65</a:t>
            </a:fld>
            <a:endParaRPr lang="en-US" altLang="ko-KR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ko-KR" altLang="en-US" sz="10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9993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6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0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6688" y="2084388"/>
            <a:ext cx="5238751" cy="39290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xfrm>
            <a:off x="1271383" y="7113081"/>
            <a:ext cx="3140992" cy="43930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7" name="Rectangle 35"/>
          <p:cNvSpPr>
            <a:spLocks noChangeArrowheads="1"/>
          </p:cNvSpPr>
          <p:nvPr/>
        </p:nvSpPr>
        <p:spPr bwMode="gray">
          <a:xfrm>
            <a:off x="0" y="1916113"/>
            <a:ext cx="9144000" cy="32416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48" name="Rectangle 36"/>
          <p:cNvSpPr>
            <a:spLocks noChangeArrowheads="1"/>
          </p:cNvSpPr>
          <p:nvPr/>
        </p:nvSpPr>
        <p:spPr bwMode="gray">
          <a:xfrm>
            <a:off x="3419475" y="3644900"/>
            <a:ext cx="5724525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gray">
          <a:xfrm>
            <a:off x="3419475" y="4038600"/>
            <a:ext cx="5724525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gray">
          <a:xfrm>
            <a:off x="0" y="5184775"/>
            <a:ext cx="9144000" cy="16732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419475" y="2565400"/>
            <a:ext cx="5561013" cy="1943100"/>
          </a:xfrm>
        </p:spPr>
        <p:txBody>
          <a:bodyPr/>
          <a:lstStyle>
            <a:lvl1pPr>
              <a:defRPr sz="3600">
                <a:latin typeface="Calibri" panose="020F0502020204030204" pitchFamily="34" charset="0"/>
                <a:cs typeface="AdorshoLipi" pitchFamily="1" charset="0"/>
              </a:defRPr>
            </a:lvl1pPr>
          </a:lstStyle>
          <a:p>
            <a:pPr lvl="0"/>
            <a:r>
              <a:rPr lang="en-US" altLang="ko-KR" noProof="0" dirty="0"/>
              <a:t>Click to edit Master title style</a:t>
            </a:r>
            <a:endParaRPr lang="ko-KR" altLang="en-US" noProof="0" dirty="0"/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1403350" y="5487988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ko-KR" noProof="0" dirty="0"/>
              <a:t>Click to edit Master subtitle style</a:t>
            </a:r>
            <a:endParaRPr lang="ko-KR" alt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0418C2-BD27-48CD-8B2A-6C8ED3FC82D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398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227013"/>
            <a:ext cx="2071687" cy="60975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27013"/>
            <a:ext cx="6067425" cy="60975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703F25-9240-490F-82F2-70B37DA62D82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7296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27013"/>
            <a:ext cx="7129462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981075"/>
            <a:ext cx="4068762" cy="534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981075"/>
            <a:ext cx="4070350" cy="534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08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BF6A09-CCE5-41A3-A2E7-1F732527177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627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E7DD26-A220-472E-8332-34A6B03E7F9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013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981075"/>
            <a:ext cx="4068762" cy="5343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981075"/>
            <a:ext cx="4070350" cy="5343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3B4A72-E7AC-435C-82BE-28BCDEDFA061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918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8BD293-F15F-44F1-9DC2-4B4A5D7E58E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897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58B16F-B130-4AB1-AC0C-096FB4F336E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177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34B418-B711-48C0-9C5D-D0B27D31BF02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3157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25F048-DEC1-40D9-B0B5-53FF120225E8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1504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3EDB12-1264-4580-BE35-1D43A3D23A5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13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6" name="Rectangle 38"/>
          <p:cNvSpPr>
            <a:spLocks noChangeArrowheads="1"/>
          </p:cNvSpPr>
          <p:nvPr/>
        </p:nvSpPr>
        <p:spPr bwMode="ltGray">
          <a:xfrm>
            <a:off x="0" y="185973"/>
            <a:ext cx="9144000" cy="576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>
              <a:spcBef>
                <a:spcPct val="0"/>
              </a:spcBef>
              <a:buClrTx/>
              <a:buFontTx/>
              <a:buNone/>
            </a:pPr>
            <a:endParaRPr kumimoji="1" lang="ko-KR" altLang="en-US" sz="1800" b="0">
              <a:solidFill>
                <a:schemeClr val="accent2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327" name="Rectangle 39" descr="어두운 수평선"/>
          <p:cNvSpPr>
            <a:spLocks noChangeArrowheads="1"/>
          </p:cNvSpPr>
          <p:nvPr/>
        </p:nvSpPr>
        <p:spPr bwMode="ltGray">
          <a:xfrm>
            <a:off x="0" y="258998"/>
            <a:ext cx="9144000" cy="454420"/>
          </a:xfrm>
          <a:prstGeom prst="rect">
            <a:avLst/>
          </a:prstGeom>
          <a:pattFill prst="dkHorz">
            <a:fgClr>
              <a:schemeClr val="accent1"/>
            </a:fgClr>
            <a:bgClr>
              <a:schemeClr val="tx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9" name="Line 41"/>
          <p:cNvSpPr>
            <a:spLocks noChangeShapeType="1"/>
          </p:cNvSpPr>
          <p:nvPr/>
        </p:nvSpPr>
        <p:spPr bwMode="ltGray">
          <a:xfrm flipV="1">
            <a:off x="466724" y="6622255"/>
            <a:ext cx="8196264" cy="55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330" name="Rectangle 42"/>
          <p:cNvSpPr>
            <a:spLocks noChangeArrowheads="1"/>
          </p:cNvSpPr>
          <p:nvPr/>
        </p:nvSpPr>
        <p:spPr bwMode="ltGray">
          <a:xfrm>
            <a:off x="0" y="689211"/>
            <a:ext cx="9144000" cy="73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black">
          <a:xfrm>
            <a:off x="395288" y="152636"/>
            <a:ext cx="87487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981075"/>
            <a:ext cx="8291512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29388" y="6627812"/>
            <a:ext cx="2133600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100" b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</a:defRPr>
            </a:lvl1pPr>
          </a:lstStyle>
          <a:p>
            <a:fld id="{1E88F0CF-AE70-4515-BE35-AB9C7EADB530}" type="slidenum">
              <a:rPr lang="ko-KR" altLang="en-US" smtClean="0"/>
              <a:pPr/>
              <a:t>‹#›</a:t>
            </a:fld>
            <a:endParaRPr lang="en-US" altLang="ko-K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657600" y="6592257"/>
            <a:ext cx="19752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>
                <a:latin typeface="Calibri" panose="020F0502020204030204" pitchFamily="34" charset="0"/>
              </a:rPr>
              <a:t>tapaschowdhury@lged.gov.bd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v"/>
        <a:defRPr sz="2800" b="1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2020-08-11_Report_CE5ENT_Final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2019-12-22_Report_Forensic%20Engineering_Final_2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2020-05-08_Design_Theatre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2010-04-26_Report_CE5SEPb_Final.pdf" TargetMode="External"/><Relationship Id="rId4" Type="http://schemas.openxmlformats.org/officeDocument/2006/relationships/hyperlink" Target="2010-04-26_Report_CE5SEPb_Bridge%20Removal_Final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hyperlink" Target="http://ccb.civil.auth.gr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.skalomenos@bham.ac.uk" TargetMode="External"/><Relationship Id="rId5" Type="http://schemas.openxmlformats.org/officeDocument/2006/relationships/image" Target="../media/image35.jpg"/><Relationship Id="rId4" Type="http://schemas.openxmlformats.org/officeDocument/2006/relationships/hyperlink" Target="mailto:p.vazquez@bham.ac.uk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6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0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gray">
          <a:xfrm>
            <a:off x="0" y="1927319"/>
            <a:ext cx="9143999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20000"/>
              </a:lnSpc>
              <a:spcBef>
                <a:spcPct val="0"/>
              </a:spcBef>
              <a:defRPr sz="3200">
                <a:solidFill>
                  <a:schemeClr val="bg1"/>
                </a:solidFill>
                <a:latin typeface="Calibri" panose="020F0502020204030204" pitchFamily="34" charset="0"/>
                <a:ea typeface="굴림" pitchFamily="50" charset="-127"/>
                <a:cs typeface="AdorshoLipi" pitchFamily="1" charset="0"/>
              </a:defRPr>
            </a:lvl1pPr>
            <a:lvl2pPr eaLnBrk="1" hangingPunct="1">
              <a:spcBef>
                <a:spcPct val="0"/>
              </a:spcBef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eaLnBrk="1" hangingPunct="1">
              <a:spcBef>
                <a:spcPct val="0"/>
              </a:spcBef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eaLnBrk="1" hangingPunct="1">
              <a:spcBef>
                <a:spcPct val="0"/>
              </a:spcBef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eaLnBrk="1" hangingPunct="1">
              <a:spcBef>
                <a:spcPct val="0"/>
              </a:spcBef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cs typeface="SolaimanLipi" panose="03000609000000000000" pitchFamily="65" charset="0"/>
              </a:rPr>
              <a:t>MSc in Structural Engineering</a:t>
            </a:r>
            <a:endParaRPr lang="en-US" sz="2000" dirty="0">
              <a:cs typeface="SolaimanLipi" panose="03000609000000000000" pitchFamily="65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0" y="5792788"/>
            <a:ext cx="9143999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0">
                <a:solidFill>
                  <a:schemeClr val="bg1"/>
                </a:solidFill>
                <a:latin typeface="AdorshoLipi" pitchFamily="1" charset="0"/>
                <a:ea typeface="+mn-ea"/>
                <a:cs typeface="AdorshoLipi" pitchFamily="1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ko-KR" sz="2000" b="1" kern="0" dirty="0">
                <a:latin typeface="Calibri" panose="020F0502020204030204" pitchFamily="34" charset="0"/>
                <a:ea typeface="HY헤드라인M" pitchFamily="18" charset="-127"/>
              </a:rPr>
              <a:t>Tapas Chowdhury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ko-KR" sz="1600" kern="0" dirty="0">
                <a:latin typeface="Calibri" panose="020F0502020204030204" pitchFamily="34" charset="0"/>
                <a:ea typeface="HY헤드라인M" pitchFamily="18" charset="-127"/>
              </a:rPr>
              <a:t>Senior Assistant Engineer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ko-KR" sz="1600" kern="0" dirty="0">
                <a:latin typeface="Calibri" panose="020F0502020204030204" pitchFamily="34" charset="0"/>
                <a:ea typeface="HY헤드라인M" pitchFamily="18" charset="-127"/>
              </a:rPr>
              <a:t>Bridge Design Section, Design Unit, LGED</a:t>
            </a:r>
            <a:endParaRPr lang="en-US" altLang="ko-KR" sz="1100" kern="0" dirty="0">
              <a:latin typeface="Calibri" panose="020F0502020204030204" pitchFamily="34" charset="0"/>
              <a:ea typeface="HY헤드라인M" pitchFamily="18" charset="-127"/>
            </a:endParaRPr>
          </a:p>
        </p:txBody>
      </p:sp>
      <p:pic>
        <p:nvPicPr>
          <p:cNvPr id="6" name="Picture 5" descr="C:\Users\Pedro\AppData\Local\Microsoft\Windows\INetCacheContent.Word\Birmingham_logo.svg.png">
            <a:extLst>
              <a:ext uri="{FF2B5EF4-FFF2-40B4-BE49-F238E27FC236}">
                <a16:creationId xmlns:a16="http://schemas.microsoft.com/office/drawing/2014/main" id="{B8CB4437-510B-49FA-8DFF-6108D0C215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3657599" cy="914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10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6300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1: Advanced Structures &amp; Design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81" y="762000"/>
            <a:ext cx="88818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1.3	Design of Aluminium Structures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180D4-CC0F-40A5-B1AE-849926BBA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40864"/>
            <a:ext cx="6975535" cy="47244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EDA2529B-2DE7-4A5E-BA01-B680482F9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679" y="6083300"/>
            <a:ext cx="694445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800" b="0" kern="0" dirty="0">
                <a:solidFill>
                  <a:srgbClr val="FF0000"/>
                </a:solidFill>
              </a:rPr>
              <a:t>Bull Ring Shopping Centre, Birmingham, UK</a:t>
            </a:r>
            <a:endParaRPr lang="en-US" altLang="en-US" sz="16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6925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11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6300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1: Advanced Structures &amp; Design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81" y="762000"/>
            <a:ext cx="888181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1.3	Design of Aluminium Structures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b="0" kern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b="0" kern="0" dirty="0">
                <a:solidFill>
                  <a:schemeClr val="tx1"/>
                </a:solidFill>
              </a:rPr>
              <a:t>Light Weight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b="0" kern="0" dirty="0">
                <a:solidFill>
                  <a:schemeClr val="tx1"/>
                </a:solidFill>
              </a:rPr>
              <a:t>Corrosion Resistance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b="0" kern="0" dirty="0">
                <a:solidFill>
                  <a:schemeClr val="tx1"/>
                </a:solidFill>
              </a:rPr>
              <a:t>Ductile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b="0" kern="0" dirty="0">
                <a:solidFill>
                  <a:schemeClr val="tx1"/>
                </a:solidFill>
              </a:rPr>
              <a:t>Wide range of alloys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A823B-C793-4720-A08A-53D65891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105" y="1326469"/>
            <a:ext cx="4800600" cy="2505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4332E-A63D-4EAE-85E9-0CF61682B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388455"/>
            <a:ext cx="7977188" cy="20123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2BB441-ECEC-40BF-9A35-2C314C1B102E}"/>
              </a:ext>
            </a:extLst>
          </p:cNvPr>
          <p:cNvSpPr/>
          <p:nvPr/>
        </p:nvSpPr>
        <p:spPr>
          <a:xfrm>
            <a:off x="2503809" y="4050268"/>
            <a:ext cx="4201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800" b="0" kern="0" dirty="0">
                <a:solidFill>
                  <a:srgbClr val="FF0000"/>
                </a:solidFill>
              </a:rPr>
              <a:t>Comparison of Mechanical Properties </a:t>
            </a:r>
          </a:p>
        </p:txBody>
      </p:sp>
    </p:spTree>
    <p:extLst>
      <p:ext uri="{BB962C8B-B14F-4D97-AF65-F5344CB8AC3E}">
        <p14:creationId xmlns:p14="http://schemas.microsoft.com/office/powerpoint/2010/main" val="323853331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12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2: Experimental &amp; Numerical Techniques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1"/>
            <a:ext cx="8458200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Total Credit: 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Date of Starting: October 28, 2019</a:t>
            </a:r>
            <a:endParaRPr lang="en-US" altLang="en-US" sz="2000" b="0" kern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Assessment Type: Report Writing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Topics Covered: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200" b="0" kern="0" dirty="0">
                <a:solidFill>
                  <a:srgbClr val="010407"/>
                </a:solidFill>
              </a:rPr>
              <a:t>Introduction to Eurocode 9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200" b="0" kern="0" dirty="0">
                <a:solidFill>
                  <a:srgbClr val="010407"/>
                </a:solidFill>
              </a:rPr>
              <a:t>Case Study on Physical testing and NLFE analysis of aluminum Beams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200" b="0" kern="0" dirty="0">
                <a:solidFill>
                  <a:srgbClr val="010407"/>
                </a:solidFill>
              </a:rPr>
              <a:t>Local Buckling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200" b="0" kern="0" dirty="0">
                <a:solidFill>
                  <a:srgbClr val="010407"/>
                </a:solidFill>
              </a:rPr>
              <a:t>Introduction to Finite Elements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200" b="0" kern="0" dirty="0">
                <a:solidFill>
                  <a:srgbClr val="010407"/>
                </a:solidFill>
              </a:rPr>
              <a:t>NLFE modelling using Abaqus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200" b="0" kern="0" dirty="0">
                <a:solidFill>
                  <a:srgbClr val="010407"/>
                </a:solidFill>
              </a:rPr>
              <a:t>Physical Testing of Aluminum Beams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en-US" sz="2400" b="0" kern="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197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13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03200"/>
            <a:ext cx="7502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2: Experimental &amp; Numerical Techniques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pic>
        <p:nvPicPr>
          <p:cNvPr id="3074" name="Picture 2" descr="https://lh3.googleusercontent.com/mE9t4W4UgwPJ2lno0Mx7SkQlnvqP6xfrddnCIeQQ_VZGR4HRacStST5pzvHtgS5PXHXwm8rwDrYfFOAE-N5WDWFU1SY1T9PjNCHCdqeD7JnGf_pa6qK1ipuU4i4fLsX1zbF_WMgR8IdlrZTOlJf2ScLSjp5mtvpOlGmPbGXYm7ZgqhUAntytHebiqVvjT6p7UiFYuuI4jNqEZIzVFcXX2mv3OlBugdhLwVmVA80hd43Bf251_ulo81qCkOo3tlhjBlmoIDc0omCdYZWAnMrz8v-sG4w79sRO0HJSKJfIYu_i7fWd5gldASxIQrAl2UePMlSic7_ggWfcPwnky6wEFPXkrp8ZBeI8eGGgzf-s31OMRycaXxPTol-oIhv1QcEWboxfTHYyP_l2y5XBH-OP9S2CCW2H0xQr63bNQ5Mxfm7bsMvNDgvvXnf6RFSAHdztbWSHzg4Q_gyfR8JMGCmGq7HPcAMVQCZlu5nlTyH9UW1H5sK95rZKDDEqED_9pqcw45Tnv-Ixd3gXJHOTpcthzCoZGGtv2BBbuEnSe3q1J-cUK_4Qa3xg2zs7Yn1P6K1CPcPZDCJc6n-34OlqzWZuKDYeMBePtPqmDeBq0W9W4XdQ0MHCJ50Lk7PV9j1-x3T3fxbZerc5WG7lg35yvS-0tQOwbs3juXo_IEhQo9oggxPfm5KZJudFUGqowMJsCXxH3IOpLOlAmpO__3q-JHzSNyBW=w958-h539-no?authuser=0">
            <a:extLst>
              <a:ext uri="{FF2B5EF4-FFF2-40B4-BE49-F238E27FC236}">
                <a16:creationId xmlns:a16="http://schemas.microsoft.com/office/drawing/2014/main" id="{7EBF525C-91CE-4FBA-A3EC-85408DCF7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62025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5260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14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03200"/>
            <a:ext cx="7502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2: Experimental &amp; Numerical Techniques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3" name="AutoShape 2" descr="https://lh3.googleusercontent.com/zaeiyxUAZ9MbywZ17eIgNijdEk_KyCCR6eDC4tLO0Brn78TKzu9QA-c3AqpmYiHmidWHhHZ4uYQKKB5tXZmsNl0YjPGLluKvWId7MK3wehfxBy_otZPc6zHCoQu7ESGrEitVHk9BJ60WgvzQsOModlUMnrTzLka0YEQFdp-SHC8dAkFfyL4orqqYeZ-8MHILute_hDcmct1n9P5w7UdFcoJHDRxLXM_67YpP0nfGTvgVDbn4_HVwCW4SzhaLmI5uPrblUz5ZfLqu8y2Kns9IMkwDNPt_Y-EIYxdqSxiZOAri7e94727E_4J_boqnwxEj9KKNrIC3MnJ-y0eKZ5XLM67dOcE0S4hr6s25tG6N-Nfl6archxVSnI4KJWP585PwzcBEvOA8y3I5HVGHavfz0hlvftgV3m6qT3XuBLr2OwikpodognreE5yTCS_tX2panfrpqTvplP3KywU9izZhDOPLqHy2MngoZqnFaJj1eDhFnK7ggb6OfSYZOWaeJau4i1p4BzgSlCfayyC6-VTD5uzeZ3O2ozwa3-oirlhOm0Z5Mmtn1QIL5YmJObMekn-dom1KDLWAq6Mby4b1SUGIxizLqT1tbPMiyT4ISWOD9dujL79hLSyiiIgdDVpy5dIPTGbKbes0-h6cwVmHkL9aSO3pAfFQ8os98cDRxYVnJJ15fe82SWgDui7KgC59R7HzIqnBNgECVzq_-sb9-_cPCM9Z=w958-h539-no?authuser=0">
            <a:extLst>
              <a:ext uri="{FF2B5EF4-FFF2-40B4-BE49-F238E27FC236}">
                <a16:creationId xmlns:a16="http://schemas.microsoft.com/office/drawing/2014/main" id="{4D09D76D-B106-4738-BE62-48063A8D6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" y="862013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lh3.googleusercontent.com/zaeiyxUAZ9MbywZ17eIgNijdEk_KyCCR6eDC4tLO0Brn78TKzu9QA-c3AqpmYiHmidWHhHZ4uYQKKB5tXZmsNl0YjPGLluKvWId7MK3wehfxBy_otZPc6zHCoQu7ESGrEitVHk9BJ60WgvzQsOModlUMnrTzLka0YEQFdp-SHC8dAkFfyL4orqqYeZ-8MHILute_hDcmct1n9P5w7UdFcoJHDRxLXM_67YpP0nfGTvgVDbn4_HVwCW4SzhaLmI5uPrblUz5ZfLqu8y2Kns9IMkwDNPt_Y-EIYxdqSxiZOAri7e94727E_4J_boqnwxEj9KKNrIC3MnJ-y0eKZ5XLM67dOcE0S4hr6s25tG6N-Nfl6archxVSnI4KJWP585PwzcBEvOA8y3I5HVGHavfz0hlvftgV3m6qT3XuBLr2OwikpodognreE5yTCS_tX2panfrpqTvplP3KywU9izZhDOPLqHy2MngoZqnFaJj1eDhFnK7ggb6OfSYZOWaeJau4i1p4BzgSlCfayyC6-VTD5uzeZ3O2ozwa3-oirlhOm0Z5Mmtn1QIL5YmJObMekn-dom1KDLWAq6Mby4b1SUGIxizLqT1tbPMiyT4ISWOD9dujL79hLSyiiIgdDVpy5dIPTGbKbes0-h6cwVmHkL9aSO3pAfFQ8os98cDRxYVnJJ15fe82SWgDui7KgC59R7HzIqnBNgECVzq_-sb9-_cPCM9Z=w958-h539-no?authuser=0">
            <a:extLst>
              <a:ext uri="{FF2B5EF4-FFF2-40B4-BE49-F238E27FC236}">
                <a16:creationId xmlns:a16="http://schemas.microsoft.com/office/drawing/2014/main" id="{A68C32D9-9BEB-4DEF-9339-CF40EE07F4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925" y="1014413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lh3.googleusercontent.com/udPS5oLF8DRt5RAmvzAZ3YqSpFR-DW0Zdr40jHE-fOnFka7l8dLALxNKuRq-RMJhW_DJkAKwOTIOnY-VUeeucyFViCWVUpEm5VDBBT9OG8PSb-6W0EW4Oul7Jax4dczh4nfYFokoRDGxyvt5DTdPrcGCF6nGrrdhIhDAJzdIlVWLcjI1Rg4unliELv9upjD824xwctnVzo-R5kv6VrrgQU5vbwlthNn6IC7afNsqvmoEA5qdVU78jJifbXjvMmgVdxMvSr3vowlp6xUb_JSjNEMiEZO8ypObO5m33r6zL364RPe9dcg6uj1y3B6Qsa-O9a3WA4vr_WHjCuGnNhGYycWxw0HI932oU1Mw-Iyqs80SZuPuU3CAl0f2ws97UO8_zKf2tVJYwRZ33uknp3sW_movFh48DeeypO1gtdvaKULl7Th8tjMnGyGN-0HAlN7BuQpeRQ9wnncMZRlwNAreg7pO3003C8jvDKo88_r7uYFhXo8G6dY2EC6IuPoDgdClgShsLpuASST6aZD8JQtxGG03em34RtQxstPXyNkpxbCIrlvq6xUEnLDZrX2M3r7GyI4Bqpo42PEzQY9ZhKU-QRjjcLtchQkmCs2wEiGrIwpqntOw2PnVBa1nF7zm7VCG_68VTnDmG-H6lpngdLQ56tINDUTSOewS77ogvG_PdL_K8qGK2ylOS3IvZkz2M4JIJ1DSALlE_ui6Q57o7IphHYat=w958-h539-no?authuser=0">
            <a:extLst>
              <a:ext uri="{FF2B5EF4-FFF2-40B4-BE49-F238E27FC236}">
                <a16:creationId xmlns:a16="http://schemas.microsoft.com/office/drawing/2014/main" id="{6F59C2E9-EDE1-42AE-A7B8-139C5B7D5D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4325" y="1166813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198EC-F7E3-40DA-8E31-E1C621B7F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990600"/>
            <a:ext cx="91249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175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15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03200"/>
            <a:ext cx="7502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2: Experimental &amp; Numerical Techniques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3" name="AutoShape 2" descr="https://lh3.googleusercontent.com/zaeiyxUAZ9MbywZ17eIgNijdEk_KyCCR6eDC4tLO0Brn78TKzu9QA-c3AqpmYiHmidWHhHZ4uYQKKB5tXZmsNl0YjPGLluKvWId7MK3wehfxBy_otZPc6zHCoQu7ESGrEitVHk9BJ60WgvzQsOModlUMnrTzLka0YEQFdp-SHC8dAkFfyL4orqqYeZ-8MHILute_hDcmct1n9P5w7UdFcoJHDRxLXM_67YpP0nfGTvgVDbn4_HVwCW4SzhaLmI5uPrblUz5ZfLqu8y2Kns9IMkwDNPt_Y-EIYxdqSxiZOAri7e94727E_4J_boqnwxEj9KKNrIC3MnJ-y0eKZ5XLM67dOcE0S4hr6s25tG6N-Nfl6archxVSnI4KJWP585PwzcBEvOA8y3I5HVGHavfz0hlvftgV3m6qT3XuBLr2OwikpodognreE5yTCS_tX2panfrpqTvplP3KywU9izZhDOPLqHy2MngoZqnFaJj1eDhFnK7ggb6OfSYZOWaeJau4i1p4BzgSlCfayyC6-VTD5uzeZ3O2ozwa3-oirlhOm0Z5Mmtn1QIL5YmJObMekn-dom1KDLWAq6Mby4b1SUGIxizLqT1tbPMiyT4ISWOD9dujL79hLSyiiIgdDVpy5dIPTGbKbes0-h6cwVmHkL9aSO3pAfFQ8os98cDRxYVnJJ15fe82SWgDui7KgC59R7HzIqnBNgECVzq_-sb9-_cPCM9Z=w958-h539-no?authuser=0">
            <a:extLst>
              <a:ext uri="{FF2B5EF4-FFF2-40B4-BE49-F238E27FC236}">
                <a16:creationId xmlns:a16="http://schemas.microsoft.com/office/drawing/2014/main" id="{4D09D76D-B106-4738-BE62-48063A8D6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" y="862013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lh3.googleusercontent.com/zaeiyxUAZ9MbywZ17eIgNijdEk_KyCCR6eDC4tLO0Brn78TKzu9QA-c3AqpmYiHmidWHhHZ4uYQKKB5tXZmsNl0YjPGLluKvWId7MK3wehfxBy_otZPc6zHCoQu7ESGrEitVHk9BJ60WgvzQsOModlUMnrTzLka0YEQFdp-SHC8dAkFfyL4orqqYeZ-8MHILute_hDcmct1n9P5w7UdFcoJHDRxLXM_67YpP0nfGTvgVDbn4_HVwCW4SzhaLmI5uPrblUz5ZfLqu8y2Kns9IMkwDNPt_Y-EIYxdqSxiZOAri7e94727E_4J_boqnwxEj9KKNrIC3MnJ-y0eKZ5XLM67dOcE0S4hr6s25tG6N-Nfl6archxVSnI4KJWP585PwzcBEvOA8y3I5HVGHavfz0hlvftgV3m6qT3XuBLr2OwikpodognreE5yTCS_tX2panfrpqTvplP3KywU9izZhDOPLqHy2MngoZqnFaJj1eDhFnK7ggb6OfSYZOWaeJau4i1p4BzgSlCfayyC6-VTD5uzeZ3O2ozwa3-oirlhOm0Z5Mmtn1QIL5YmJObMekn-dom1KDLWAq6Mby4b1SUGIxizLqT1tbPMiyT4ISWOD9dujL79hLSyiiIgdDVpy5dIPTGbKbes0-h6cwVmHkL9aSO3pAfFQ8os98cDRxYVnJJ15fe82SWgDui7KgC59R7HzIqnBNgECVzq_-sb9-_cPCM9Z=w958-h539-no?authuser=0">
            <a:extLst>
              <a:ext uri="{FF2B5EF4-FFF2-40B4-BE49-F238E27FC236}">
                <a16:creationId xmlns:a16="http://schemas.microsoft.com/office/drawing/2014/main" id="{A68C32D9-9BEB-4DEF-9339-CF40EE07F4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925" y="1014413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A37C23-6FE2-48E5-95EE-B48AB757D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68" y="878820"/>
            <a:ext cx="6754132" cy="56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585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16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03200"/>
            <a:ext cx="7502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2: Experimental &amp; Numerical Techniques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3" name="AutoShape 2" descr="https://lh3.googleusercontent.com/zaeiyxUAZ9MbywZ17eIgNijdEk_KyCCR6eDC4tLO0Brn78TKzu9QA-c3AqpmYiHmidWHhHZ4uYQKKB5tXZmsNl0YjPGLluKvWId7MK3wehfxBy_otZPc6zHCoQu7ESGrEitVHk9BJ60WgvzQsOModlUMnrTzLka0YEQFdp-SHC8dAkFfyL4orqqYeZ-8MHILute_hDcmct1n9P5w7UdFcoJHDRxLXM_67YpP0nfGTvgVDbn4_HVwCW4SzhaLmI5uPrblUz5ZfLqu8y2Kns9IMkwDNPt_Y-EIYxdqSxiZOAri7e94727E_4J_boqnwxEj9KKNrIC3MnJ-y0eKZ5XLM67dOcE0S4hr6s25tG6N-Nfl6archxVSnI4KJWP585PwzcBEvOA8y3I5HVGHavfz0hlvftgV3m6qT3XuBLr2OwikpodognreE5yTCS_tX2panfrpqTvplP3KywU9izZhDOPLqHy2MngoZqnFaJj1eDhFnK7ggb6OfSYZOWaeJau4i1p4BzgSlCfayyC6-VTD5uzeZ3O2ozwa3-oirlhOm0Z5Mmtn1QIL5YmJObMekn-dom1KDLWAq6Mby4b1SUGIxizLqT1tbPMiyT4ISWOD9dujL79hLSyiiIgdDVpy5dIPTGbKbes0-h6cwVmHkL9aSO3pAfFQ8os98cDRxYVnJJ15fe82SWgDui7KgC59R7HzIqnBNgECVzq_-sb9-_cPCM9Z=w958-h539-no?authuser=0">
            <a:extLst>
              <a:ext uri="{FF2B5EF4-FFF2-40B4-BE49-F238E27FC236}">
                <a16:creationId xmlns:a16="http://schemas.microsoft.com/office/drawing/2014/main" id="{4D09D76D-B106-4738-BE62-48063A8D6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" y="862013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lh3.googleusercontent.com/udPS5oLF8DRt5RAmvzAZ3YqSpFR-DW0Zdr40jHE-fOnFka7l8dLALxNKuRq-RMJhW_DJkAKwOTIOnY-VUeeucyFViCWVUpEm5VDBBT9OG8PSb-6W0EW4Oul7Jax4dczh4nfYFokoRDGxyvt5DTdPrcGCF6nGrrdhIhDAJzdIlVWLcjI1Rg4unliELv9upjD824xwctnVzo-R5kv6VrrgQU5vbwlthNn6IC7afNsqvmoEA5qdVU78jJifbXjvMmgVdxMvSr3vowlp6xUb_JSjNEMiEZO8ypObO5m33r6zL364RPe9dcg6uj1y3B6Qsa-O9a3WA4vr_WHjCuGnNhGYycWxw0HI932oU1Mw-Iyqs80SZuPuU3CAl0f2ws97UO8_zKf2tVJYwRZ33uknp3sW_movFh48DeeypO1gtdvaKULl7Th8tjMnGyGN-0HAlN7BuQpeRQ9wnncMZRlwNAreg7pO3003C8jvDKo88_r7uYFhXo8G6dY2EC6IuPoDgdClgShsLpuASST6aZD8JQtxGG03em34RtQxstPXyNkpxbCIrlvq6xUEnLDZrX2M3r7GyI4Bqpo42PEzQY9ZhKU-QRjjcLtchQkmCs2wEiGrIwpqntOw2PnVBa1nF7zm7VCG_68VTnDmG-H6lpngdLQ56tINDUTSOewS77ogvG_PdL_K8qGK2ylOS3IvZkz2M4JIJ1DSALlE_ui6Q57o7IphHYat=w958-h539-no?authuser=0">
            <a:extLst>
              <a:ext uri="{FF2B5EF4-FFF2-40B4-BE49-F238E27FC236}">
                <a16:creationId xmlns:a16="http://schemas.microsoft.com/office/drawing/2014/main" id="{6F59C2E9-EDE1-42AE-A7B8-139C5B7D5D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4325" y="1166813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3C9FC7-52C3-4C38-9598-4D350DA8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63590"/>
            <a:ext cx="8617177" cy="553721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20AEFFB-AC28-400E-A9AD-243BCA3D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5943600"/>
            <a:ext cx="510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  <a:hlinkClick r:id="rId4" action="ppaction://hlinkfile"/>
              </a:rPr>
              <a:t>Final Report</a:t>
            </a:r>
            <a:endParaRPr lang="en-US" altLang="en-US" sz="24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0394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17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686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Total Credit: 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Date of Starting: December 02, 2019</a:t>
            </a:r>
            <a:endParaRPr lang="en-US" altLang="en-US" sz="2000" b="0" kern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Assessment Type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Group Project Presentation (30%)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Millennium Bridge, London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Individual Report (70%) 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  <a:hlinkClick r:id="rId3" action="ppaction://hlinkfile"/>
              </a:rPr>
              <a:t>RCC Multi-Storied Car Park Building Collapse</a:t>
            </a:r>
            <a:endParaRPr lang="en-US" altLang="en-US" sz="2000" b="0" kern="0" dirty="0">
              <a:solidFill>
                <a:srgbClr val="010407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039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18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A27EC-3523-4186-A2EE-772081C0E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3614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11C022-4EE4-47A4-9B46-3BAA30E5EE2E}"/>
              </a:ext>
            </a:extLst>
          </p:cNvPr>
          <p:cNvSpPr/>
          <p:nvPr/>
        </p:nvSpPr>
        <p:spPr bwMode="auto">
          <a:xfrm>
            <a:off x="1260675" y="2438400"/>
            <a:ext cx="7772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6D553E7-D563-4742-990E-2C9977E44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98" y="762000"/>
            <a:ext cx="4240381" cy="38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457200" lvl="1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FF0000"/>
                </a:solidFill>
              </a:rPr>
              <a:t>Presentation: 6 Topics for 6 Groups</a:t>
            </a: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058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19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D3D8392-2D47-4CA3-8D7F-9BE5BE59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3145"/>
            <a:ext cx="4240381" cy="38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457200" lvl="1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FF0000"/>
                </a:solidFill>
              </a:rPr>
              <a:t>Millennium Bridge, London, UK</a:t>
            </a:r>
            <a:endParaRPr lang="en-US" altLang="en-US" sz="2000" b="0" kern="0" dirty="0">
              <a:solidFill>
                <a:srgbClr val="010407"/>
              </a:solidFill>
            </a:endParaRPr>
          </a:p>
        </p:txBody>
      </p:sp>
      <p:pic>
        <p:nvPicPr>
          <p:cNvPr id="2050" name="Picture 2" descr="https://lh3.googleusercontent.com/Rqyj0MTn1PcsfcQIXUv3vaM0Fs5xeYNS75kOnbcEMhefKV1RWWqHdlu4Q7DLhvgiYqjvci8XPli9eS2aYGCJWq90AzwLQ1RfJ_QH38RJQ-BxHdyNCHElSXYw6W22Dx0vtkYtMlpn838JbYSucXoAttVipe1pYc22SUx8FPxZKRik-55C9R8eb1JPldlnrEgsd7ee3MPlVKFCL1NTFDh4y3PNDpEascX8cxt4iaCxoDB_23IrY9kKIeE2Qvgc5lJ1EW4HW2EPO0HfdbX1-fjS8ddc9mkQ3uCZTfEJd_Al1wv7c8nCvkfS8sl7TyG32GJRtYcZvS6abXz1chTow120wrhjiG-U8HZ2MNNK5hrjvf6CW4-EOMi1kkBnxABNuciW1i5hYdi1njpRk5jd2_iJm-WmuhuRnzPQG0-eQP2J2WU2qmjVTnOfUiQo2_b1uIlvkEMtWJc468Zpm8vUC3FjVWp8v34j7cwMwQ9FGKRD3w2Di3XQlHL5cX6pxpyR8q6WhJpLoM4aRxLlKEHbgrWzuxUnfRqcyHZmgnVU2124THUw4Hqc5KAPaAfObKGhkToYgNxu1YwEAcaulsW5aNhpTpr4S0rSKu-byHYz8JRb8xdtJkzAr-dAhQPYCnhs8xO-YVk5ALy0Sj2WN3Vrx-r873YWm4p7YYNutZ3nh2ekOvD6qY5dz6zUC9YybVFVoYKTZ8Q5wcRmcWEab7sGpJ0lZMsd=w958-h719-no?authuser=0">
            <a:extLst>
              <a:ext uri="{FF2B5EF4-FFF2-40B4-BE49-F238E27FC236}">
                <a16:creationId xmlns:a16="http://schemas.microsoft.com/office/drawing/2014/main" id="{125689FE-A37C-4D5A-BCF9-3B42B3F63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202239" cy="540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705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167105" y="183177"/>
            <a:ext cx="3278654" cy="5232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800" kern="1200" dirty="0">
                <a:ea typeface="HY헤드라인M" pitchFamily="18" charset="-127"/>
                <a:cs typeface="Calibri" panose="020F0502020204030204" pitchFamily="34" charset="0"/>
              </a:rPr>
              <a:t>Presentation Outline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000" y="914400"/>
            <a:ext cx="8305800" cy="1794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Course Summary</a:t>
            </a:r>
          </a:p>
          <a:p>
            <a:pPr marL="465138" indent="-46513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Various Modules (180  Credits) – 3 Semesters</a:t>
            </a:r>
          </a:p>
          <a:p>
            <a:pPr marL="465138" indent="-46513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Blip>
                <a:blip r:embed="rId3"/>
              </a:buBlip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Details on Individual Research Project</a:t>
            </a:r>
          </a:p>
          <a:p>
            <a:pPr marL="465138" indent="-46513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Blip>
                <a:blip r:embed="rId3"/>
              </a:buBlip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Practical Implication of acquired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37466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75e62ad944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88" y="838200"/>
            <a:ext cx="8630224" cy="57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A367C-669B-42E6-9C46-C2E2F9C2A1B1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17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396875" y="47667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Arial"/>
                <a:ea typeface="Arial"/>
                <a:cs typeface="Arial"/>
                <a:sym typeface="Arial"/>
              </a:rPr>
              <a:t>Background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 txBox="1">
            <a:spLocks noGrp="1"/>
          </p:cNvSpPr>
          <p:nvPr>
            <p:ph type="body" idx="1"/>
          </p:nvPr>
        </p:nvSpPr>
        <p:spPr>
          <a:xfrm>
            <a:off x="228600" y="1333500"/>
            <a:ext cx="87630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0" dirty="0">
                <a:solidFill>
                  <a:srgbClr val="FF0000"/>
                </a:solidFill>
              </a:rPr>
              <a:t>Bridge was designed in 1996</a:t>
            </a:r>
            <a:endParaRPr sz="2400" b="0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000" b="0" dirty="0">
                <a:solidFill>
                  <a:srgbClr val="010407"/>
                </a:solidFill>
              </a:rPr>
              <a:t>AASHTO standard.</a:t>
            </a:r>
            <a:endParaRPr sz="2000" b="0" dirty="0">
              <a:solidFill>
                <a:srgbClr val="010407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000" b="0" dirty="0">
                <a:solidFill>
                  <a:srgbClr val="010407"/>
                </a:solidFill>
              </a:rPr>
              <a:t>Structure is divided into super structure and the substructure</a:t>
            </a:r>
            <a:endParaRPr sz="2000" b="0" dirty="0">
              <a:solidFill>
                <a:srgbClr val="010407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000" b="0" dirty="0">
                <a:solidFill>
                  <a:srgbClr val="010407"/>
                </a:solidFill>
              </a:rPr>
              <a:t>Sagging of the bridge in the main span was 2.3m.</a:t>
            </a:r>
            <a:endParaRPr sz="2000" b="0" dirty="0">
              <a:solidFill>
                <a:srgbClr val="010407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000" b="0" dirty="0">
                <a:solidFill>
                  <a:srgbClr val="010407"/>
                </a:solidFill>
              </a:rPr>
              <a:t>Four piers of diameter 6m and four caissons of length 18m.</a:t>
            </a:r>
            <a:endParaRPr sz="2000" b="0" dirty="0">
              <a:solidFill>
                <a:srgbClr val="010407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000" b="0" dirty="0">
                <a:solidFill>
                  <a:srgbClr val="010407"/>
                </a:solidFill>
              </a:rPr>
              <a:t>For south abutment is 16 bored cast in situ concrete piles of 2.1m diameter and it is 28m long with a 3m deep pile cap</a:t>
            </a:r>
            <a:endParaRPr sz="2000" b="0" dirty="0">
              <a:solidFill>
                <a:srgbClr val="010407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0" dirty="0">
                <a:solidFill>
                  <a:srgbClr val="FF0000"/>
                </a:solidFill>
              </a:rPr>
              <a:t>Bridge opened on 10 June 2000.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Around 80,000 to 100,000 people used the bridge on the first day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unexpected lateral movements/vibrations where observed.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Movement ranged between a frequency of 0.5Hz to 1Hz.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0" dirty="0">
                <a:solidFill>
                  <a:srgbClr val="FF0000"/>
                </a:solidFill>
              </a:rPr>
              <a:t>Officials closed the bridge on 12 June 2000.</a:t>
            </a:r>
            <a:endParaRPr sz="2400" b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0" dirty="0">
                <a:solidFill>
                  <a:srgbClr val="FF0000"/>
                </a:solidFill>
              </a:rPr>
              <a:t>Bridge re-opened on February 22, 2002 </a:t>
            </a:r>
            <a:endParaRPr sz="2400" b="0" dirty="0">
              <a:solidFill>
                <a:srgbClr val="FF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3AA243F-05D9-403C-8EC8-9E01422447F0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6" name="Google Shape;38;p1">
            <a:extLst>
              <a:ext uri="{FF2B5EF4-FFF2-40B4-BE49-F238E27FC236}">
                <a16:creationId xmlns:a16="http://schemas.microsoft.com/office/drawing/2014/main" id="{E16A4FDC-E2EB-411B-97B8-83B51161BA3F}"/>
              </a:ext>
            </a:extLst>
          </p:cNvPr>
          <p:cNvSpPr txBox="1">
            <a:spLocks/>
          </p:cNvSpPr>
          <p:nvPr/>
        </p:nvSpPr>
        <p:spPr bwMode="black">
          <a:xfrm>
            <a:off x="0" y="762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45700" rIns="91425" bIns="457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FontTx/>
            </a:pPr>
            <a:r>
              <a:rPr lang="en-US" sz="2400" kern="0" dirty="0">
                <a:solidFill>
                  <a:srgbClr val="010407"/>
                </a:solidFill>
                <a:latin typeface="Arial"/>
                <a:ea typeface="Arial"/>
                <a:cs typeface="Arial"/>
                <a:sym typeface="Arial"/>
              </a:rPr>
              <a:t>Why the London Millennium Bridge wobbled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c4aff38bc_0_7"/>
          <p:cNvSpPr txBox="1">
            <a:spLocks noGrp="1"/>
          </p:cNvSpPr>
          <p:nvPr>
            <p:ph type="title"/>
          </p:nvPr>
        </p:nvSpPr>
        <p:spPr>
          <a:xfrm>
            <a:off x="396875" y="476672"/>
            <a:ext cx="77724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GB" sz="2200" dirty="0">
                <a:solidFill>
                  <a:srgbClr val="010407"/>
                </a:solidFill>
                <a:ea typeface="+mn-ea"/>
                <a:sym typeface="Arial"/>
              </a:rPr>
              <a:t>Results of the case study</a:t>
            </a:r>
            <a:endParaRPr sz="2200" dirty="0">
              <a:solidFill>
                <a:srgbClr val="010407"/>
              </a:solidFill>
              <a:ea typeface="+mn-ea"/>
              <a:sym typeface="Arial"/>
            </a:endParaRPr>
          </a:p>
        </p:txBody>
      </p:sp>
      <p:sp>
        <p:nvSpPr>
          <p:cNvPr id="131" name="Google Shape;131;g6c4aff38bc_0_7"/>
          <p:cNvSpPr txBox="1">
            <a:spLocks noGrp="1"/>
          </p:cNvSpPr>
          <p:nvPr>
            <p:ph type="body" idx="1"/>
          </p:nvPr>
        </p:nvSpPr>
        <p:spPr>
          <a:xfrm>
            <a:off x="396875" y="1456500"/>
            <a:ext cx="7772400" cy="441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-342900"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0000"/>
                </a:solidFill>
                <a:ea typeface="HY헤드라인M" pitchFamily="18" charset="-127"/>
              </a:rPr>
              <a:t>Synchronized swaying</a:t>
            </a:r>
            <a:endParaRPr sz="2000" dirty="0">
              <a:solidFill>
                <a:srgbClr val="FF0000"/>
              </a:solidFill>
              <a:ea typeface="HY헤드라인M" pitchFamily="18" charset="-127"/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GB" sz="2200" b="0" dirty="0">
                <a:solidFill>
                  <a:srgbClr val="010407"/>
                </a:solidFill>
              </a:rPr>
              <a:t>Effects of external forces</a:t>
            </a:r>
            <a:endParaRPr sz="2200" b="0" dirty="0">
              <a:solidFill>
                <a:srgbClr val="010407"/>
              </a:solidFill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GB" sz="2200" b="0" dirty="0">
                <a:solidFill>
                  <a:srgbClr val="010407"/>
                </a:solidFill>
              </a:rPr>
              <a:t>Effects of pedestrians </a:t>
            </a:r>
            <a:endParaRPr sz="2200" b="0" dirty="0">
              <a:solidFill>
                <a:srgbClr val="010407"/>
              </a:solidFill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GB" sz="2200" b="0" dirty="0">
                <a:solidFill>
                  <a:srgbClr val="010407"/>
                </a:solidFill>
              </a:rPr>
              <a:t>Critical Number of pedestrians</a:t>
            </a:r>
            <a:endParaRPr sz="2200" b="0" dirty="0">
              <a:solidFill>
                <a:srgbClr val="010407"/>
              </a:solidFill>
            </a:endParaRPr>
          </a:p>
          <a:p>
            <a:pPr marL="457200" lvl="1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0000"/>
                </a:solidFill>
                <a:ea typeface="HY헤드라인M" pitchFamily="18" charset="-127"/>
              </a:rPr>
              <a:t>Previous observations</a:t>
            </a:r>
            <a:endParaRPr sz="2000" dirty="0">
              <a:solidFill>
                <a:srgbClr val="FF0000"/>
              </a:solidFill>
              <a:ea typeface="HY헤드라인M" pitchFamily="18" charset="-127"/>
            </a:endParaRPr>
          </a:p>
          <a:p>
            <a:pPr marL="91440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GB" sz="2200" b="0" dirty="0">
                <a:solidFill>
                  <a:srgbClr val="010407"/>
                </a:solidFill>
              </a:rPr>
              <a:t>Bridge Frequency of 1.3 Hz.</a:t>
            </a:r>
            <a:endParaRPr sz="2200" b="0" dirty="0">
              <a:solidFill>
                <a:srgbClr val="010407"/>
              </a:solidFill>
            </a:endParaRPr>
          </a:p>
          <a:p>
            <a:pPr marL="91440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GB" sz="2200" b="0" dirty="0">
                <a:solidFill>
                  <a:srgbClr val="010407"/>
                </a:solidFill>
              </a:rPr>
              <a:t>NEC Link Bridge, Birmingham</a:t>
            </a:r>
            <a:endParaRPr sz="2200" b="0" dirty="0">
              <a:solidFill>
                <a:srgbClr val="010407"/>
              </a:solidFill>
            </a:endParaRPr>
          </a:p>
          <a:p>
            <a:pPr marL="457200" lvl="1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0000"/>
                </a:solidFill>
                <a:ea typeface="HY헤드라인M" pitchFamily="18" charset="-127"/>
              </a:rPr>
              <a:t>Final decision</a:t>
            </a:r>
            <a:endParaRPr sz="2000" dirty="0">
              <a:solidFill>
                <a:srgbClr val="FF0000"/>
              </a:solidFill>
              <a:ea typeface="HY헤드라인M" pitchFamily="18" charset="-127"/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GB" sz="2200" b="0" dirty="0">
                <a:solidFill>
                  <a:srgbClr val="010407"/>
                </a:solidFill>
              </a:rPr>
              <a:t>Design Rectification </a:t>
            </a:r>
            <a:endParaRPr sz="2200" b="0" dirty="0">
              <a:solidFill>
                <a:srgbClr val="010407"/>
              </a:solidFill>
            </a:endParaRPr>
          </a:p>
          <a:p>
            <a:pPr marL="9144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GB" sz="2200" b="0" dirty="0">
                <a:solidFill>
                  <a:srgbClr val="010407"/>
                </a:solidFill>
              </a:rPr>
              <a:t>Increased Stiffness  </a:t>
            </a:r>
            <a:endParaRPr sz="2200" b="0" dirty="0">
              <a:solidFill>
                <a:srgbClr val="010407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7F4C397-0F22-463D-A77C-7631231D6408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5dd1e4bd3_2_14"/>
          <p:cNvSpPr txBox="1">
            <a:spLocks noGrp="1"/>
          </p:cNvSpPr>
          <p:nvPr>
            <p:ph type="title"/>
          </p:nvPr>
        </p:nvSpPr>
        <p:spPr>
          <a:xfrm>
            <a:off x="152400" y="861462"/>
            <a:ext cx="8525125" cy="68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800" dirty="0">
                <a:solidFill>
                  <a:srgbClr val="010407"/>
                </a:solidFill>
              </a:rPr>
              <a:t>Plan &amp; Elevation of Bridge showing various Dampers</a:t>
            </a:r>
            <a:endParaRPr sz="2800" dirty="0">
              <a:solidFill>
                <a:srgbClr val="010407"/>
              </a:solidFill>
            </a:endParaRPr>
          </a:p>
        </p:txBody>
      </p:sp>
      <p:pic>
        <p:nvPicPr>
          <p:cNvPr id="140" name="Google Shape;140;g75dd1e4bd3_2_14"/>
          <p:cNvPicPr preferRelativeResize="0"/>
          <p:nvPr/>
        </p:nvPicPr>
        <p:blipFill rotWithShape="1">
          <a:blip r:embed="rId3">
            <a:alphaModFix/>
          </a:blip>
          <a:srcRect l="9167" t="20000" r="15416" b="18667"/>
          <a:stretch/>
        </p:blipFill>
        <p:spPr>
          <a:xfrm>
            <a:off x="0" y="1977849"/>
            <a:ext cx="9168812" cy="4194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5E4B8BF-F7FE-4C5B-B790-9B841C4D0C3A}"/>
              </a:ext>
            </a:extLst>
          </p:cNvPr>
          <p:cNvCxnSpPr/>
          <p:nvPr/>
        </p:nvCxnSpPr>
        <p:spPr>
          <a:xfrm flipH="1">
            <a:off x="6271260" y="2057537"/>
            <a:ext cx="563880" cy="396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124;g75dd1e4bd3_2_0">
            <a:extLst>
              <a:ext uri="{FF2B5EF4-FFF2-40B4-BE49-F238E27FC236}">
                <a16:creationId xmlns:a16="http://schemas.microsoft.com/office/drawing/2014/main" id="{2825E108-1EC8-44B5-B86B-ED981CCF49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6080" y="1819573"/>
            <a:ext cx="1390371" cy="39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 FVDs/ pier</a:t>
            </a:r>
            <a:endParaRPr sz="18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E74B7B-6E47-4442-B5F0-5E823A756A88}"/>
              </a:ext>
            </a:extLst>
          </p:cNvPr>
          <p:cNvCxnSpPr>
            <a:cxnSpLocks/>
          </p:cNvCxnSpPr>
          <p:nvPr/>
        </p:nvCxnSpPr>
        <p:spPr>
          <a:xfrm flipV="1">
            <a:off x="7597140" y="2872878"/>
            <a:ext cx="243840" cy="567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124;g75dd1e4bd3_2_0">
            <a:extLst>
              <a:ext uri="{FF2B5EF4-FFF2-40B4-BE49-F238E27FC236}">
                <a16:creationId xmlns:a16="http://schemas.microsoft.com/office/drawing/2014/main" id="{6E458393-5447-43E6-BC51-B999A272E97F}"/>
              </a:ext>
            </a:extLst>
          </p:cNvPr>
          <p:cNvSpPr txBox="1">
            <a:spLocks/>
          </p:cNvSpPr>
          <p:nvPr/>
        </p:nvSpPr>
        <p:spPr>
          <a:xfrm>
            <a:off x="6515100" y="3440820"/>
            <a:ext cx="1390371" cy="56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084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240"/>
              <a:buFont typeface="Noto Sans Symbols"/>
              <a:buChar char="□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416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1820"/>
              <a:buFont typeface="Noto Sans Symbols"/>
              <a:buChar char="□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083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240"/>
              <a:buFont typeface="Arial"/>
              <a:buChar char="–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86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520"/>
              <a:buFont typeface="Arial"/>
              <a:buChar char="»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indent="0">
              <a:spcBef>
                <a:spcPts val="0"/>
              </a:spcBef>
              <a:buSzPts val="2000"/>
              <a:buFont typeface="Noto Sans Symbols"/>
              <a:buNone/>
            </a:pPr>
            <a:r>
              <a:rPr lang="en-GB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FVDs on South Bank</a:t>
            </a:r>
            <a:endParaRPr lang="en-GB" sz="18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463911-A1C7-4928-BF78-2F5A5AEEA833}"/>
              </a:ext>
            </a:extLst>
          </p:cNvPr>
          <p:cNvCxnSpPr>
            <a:cxnSpLocks/>
          </p:cNvCxnSpPr>
          <p:nvPr/>
        </p:nvCxnSpPr>
        <p:spPr>
          <a:xfrm>
            <a:off x="2034540" y="2057537"/>
            <a:ext cx="373381" cy="396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24;g75dd1e4bd3_2_0">
            <a:extLst>
              <a:ext uri="{FF2B5EF4-FFF2-40B4-BE49-F238E27FC236}">
                <a16:creationId xmlns:a16="http://schemas.microsoft.com/office/drawing/2014/main" id="{EBABB8A2-1740-45DA-8AD5-87DC7CBE9190}"/>
              </a:ext>
            </a:extLst>
          </p:cNvPr>
          <p:cNvSpPr txBox="1">
            <a:spLocks/>
          </p:cNvSpPr>
          <p:nvPr/>
        </p:nvSpPr>
        <p:spPr>
          <a:xfrm>
            <a:off x="743229" y="1859415"/>
            <a:ext cx="1390371" cy="39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084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240"/>
              <a:buFont typeface="Noto Sans Symbols"/>
              <a:buChar char="□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416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1820"/>
              <a:buFont typeface="Noto Sans Symbols"/>
              <a:buChar char="□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083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240"/>
              <a:buFont typeface="Arial"/>
              <a:buChar char="–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86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520"/>
              <a:buFont typeface="Arial"/>
              <a:buChar char="»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indent="0">
              <a:spcBef>
                <a:spcPts val="0"/>
              </a:spcBef>
              <a:buSzPts val="2000"/>
              <a:buFont typeface="Noto Sans Symbols"/>
              <a:buNone/>
            </a:pPr>
            <a:r>
              <a:rPr lang="en-GB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 FVDs/ pier</a:t>
            </a:r>
            <a:endParaRPr lang="en-GB" sz="18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B8356A-3E61-4FD0-BDC8-9A4493BBCD5C}"/>
              </a:ext>
            </a:extLst>
          </p:cNvPr>
          <p:cNvCxnSpPr>
            <a:cxnSpLocks/>
          </p:cNvCxnSpPr>
          <p:nvPr/>
        </p:nvCxnSpPr>
        <p:spPr>
          <a:xfrm flipH="1">
            <a:off x="3436620" y="4762637"/>
            <a:ext cx="739140" cy="861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24;g75dd1e4bd3_2_0">
            <a:extLst>
              <a:ext uri="{FF2B5EF4-FFF2-40B4-BE49-F238E27FC236}">
                <a16:creationId xmlns:a16="http://schemas.microsoft.com/office/drawing/2014/main" id="{36C6D38D-BD9D-4C2E-BBA4-FFD376AEFBE1}"/>
              </a:ext>
            </a:extLst>
          </p:cNvPr>
          <p:cNvSpPr txBox="1">
            <a:spLocks/>
          </p:cNvSpPr>
          <p:nvPr/>
        </p:nvSpPr>
        <p:spPr>
          <a:xfrm>
            <a:off x="4061460" y="4556898"/>
            <a:ext cx="2773680" cy="32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084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240"/>
              <a:buFont typeface="Noto Sans Symbols"/>
              <a:buChar char="□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416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1820"/>
              <a:buFont typeface="Noto Sans Symbols"/>
              <a:buChar char="□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083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240"/>
              <a:buFont typeface="Arial"/>
              <a:buChar char="–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86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C6B66"/>
              </a:buClr>
              <a:buSzPts val="2520"/>
              <a:buFont typeface="Arial"/>
              <a:buChar char="»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14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FFFF"/>
              </a:buClr>
              <a:buSzPts val="1620"/>
              <a:buFont typeface="Arial"/>
              <a:buChar char="»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600" indent="0">
              <a:spcBef>
                <a:spcPts val="0"/>
              </a:spcBef>
              <a:buSzPts val="2000"/>
              <a:buFont typeface="Noto Sans Symbols"/>
              <a:buNone/>
            </a:pPr>
            <a:r>
              <a:rPr lang="en-GB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 Chevron FVDs under deck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26F7B76-2FC7-4BB7-91AC-DF1DBBAECCD6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5dd1e4bd3_2_25"/>
          <p:cNvSpPr txBox="1">
            <a:spLocks noGrp="1"/>
          </p:cNvSpPr>
          <p:nvPr>
            <p:ph type="title"/>
          </p:nvPr>
        </p:nvSpPr>
        <p:spPr>
          <a:xfrm>
            <a:off x="143160" y="1708684"/>
            <a:ext cx="609599" cy="3777715"/>
          </a:xfrm>
          <a:prstGeom prst="rect">
            <a:avLst/>
          </a:prstGeom>
          <a:noFill/>
          <a:ln>
            <a:noFill/>
          </a:ln>
        </p:spPr>
        <p:txBody>
          <a:bodyPr spcFirstLastPara="1" vert="vert270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800" dirty="0">
                <a:solidFill>
                  <a:srgbClr val="010407"/>
                </a:solidFill>
                <a:latin typeface="Calibri"/>
                <a:ea typeface="Calibri"/>
                <a:cs typeface="Calibri"/>
                <a:sym typeface="Calibri"/>
              </a:rPr>
              <a:t>Installed Pier dampers</a:t>
            </a:r>
            <a:endParaRPr sz="2800" dirty="0">
              <a:solidFill>
                <a:srgbClr val="01040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g75dd1e4bd3_2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298" y="868712"/>
            <a:ext cx="3929767" cy="2626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75dd1e4bd3_2_25" descr="https://upload.wikimedia.org/wikipedia/commons/thumb/0/02/Bridge_horiz_mode_shock.jpg/1280px-Bridge_horiz_mode_shoc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567" y="868712"/>
            <a:ext cx="3508129" cy="263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75dd1e4bd3_2_25" descr="https://upload.wikimedia.org/wikipedia/commons/b/b9/Moving_End_of_Pier_Damper_of_Millennium_Bridge%2C_Lond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7298" y="3950875"/>
            <a:ext cx="3076913" cy="230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75dd1e4bd3_2_25"/>
          <p:cNvSpPr txBox="1"/>
          <p:nvPr/>
        </p:nvSpPr>
        <p:spPr>
          <a:xfrm>
            <a:off x="930607" y="3487116"/>
            <a:ext cx="3986458" cy="43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Dampers attached to arm of a saddle</a:t>
            </a:r>
            <a:endParaRPr dirty="0"/>
          </a:p>
        </p:txBody>
      </p:sp>
      <p:sp>
        <p:nvSpPr>
          <p:cNvPr id="157" name="Google Shape;157;g75dd1e4bd3_2_25"/>
          <p:cNvSpPr txBox="1"/>
          <p:nvPr/>
        </p:nvSpPr>
        <p:spPr>
          <a:xfrm>
            <a:off x="894124" y="6259651"/>
            <a:ext cx="4022941" cy="36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Moving end of Pier Damper</a:t>
            </a:r>
            <a:endParaRPr/>
          </a:p>
        </p:txBody>
      </p:sp>
      <p:sp>
        <p:nvSpPr>
          <p:cNvPr id="158" name="Google Shape;158;g75dd1e4bd3_2_25"/>
          <p:cNvSpPr txBox="1"/>
          <p:nvPr/>
        </p:nvSpPr>
        <p:spPr>
          <a:xfrm>
            <a:off x="5386142" y="3477206"/>
            <a:ext cx="3610554" cy="43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Dampers attached to arm of a saddle (Another Angle)</a:t>
            </a:r>
            <a:endParaRPr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BC668D9-9B11-40FD-9CDC-D61205A1023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pic>
        <p:nvPicPr>
          <p:cNvPr id="10" name="Google Shape;147;g75dd1e4bd3_2_19">
            <a:extLst>
              <a:ext uri="{FF2B5EF4-FFF2-40B4-BE49-F238E27FC236}">
                <a16:creationId xmlns:a16="http://schemas.microsoft.com/office/drawing/2014/main" id="{884CABAC-8F73-4438-99D0-0519335BCC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7385" y="4253070"/>
            <a:ext cx="4986615" cy="201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5dd1e4bd3_2_35"/>
          <p:cNvSpPr txBox="1">
            <a:spLocks noGrp="1"/>
          </p:cNvSpPr>
          <p:nvPr>
            <p:ph type="title"/>
          </p:nvPr>
        </p:nvSpPr>
        <p:spPr>
          <a:xfrm>
            <a:off x="345919" y="715030"/>
            <a:ext cx="84521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400" dirty="0">
                <a:solidFill>
                  <a:srgbClr val="010407"/>
                </a:solidFill>
                <a:latin typeface="Calibri"/>
                <a:ea typeface="Calibri"/>
                <a:cs typeface="Calibri"/>
                <a:sym typeface="Calibri"/>
              </a:rPr>
              <a:t>Vertical to Ground  Dampers</a:t>
            </a:r>
            <a:endParaRPr sz="2400" dirty="0">
              <a:solidFill>
                <a:srgbClr val="01040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g75dd1e4bd3_2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789" y="1143000"/>
            <a:ext cx="8053212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D7CE3FE-2BAC-482A-BEF7-D21BD61FFFAB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pic>
        <p:nvPicPr>
          <p:cNvPr id="7" name="Google Shape;171;g75dd1e4bd3_2_41">
            <a:extLst>
              <a:ext uri="{FF2B5EF4-FFF2-40B4-BE49-F238E27FC236}">
                <a16:creationId xmlns:a16="http://schemas.microsoft.com/office/drawing/2014/main" id="{EAEBC221-ACE9-4B82-AB85-2DA2D09685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980" t="20428" r="18366" b="4914"/>
          <a:stretch/>
        </p:blipFill>
        <p:spPr>
          <a:xfrm>
            <a:off x="507999" y="3657600"/>
            <a:ext cx="374711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2;g75dd1e4bd3_2_41" descr="https://upload.wikimedia.org/wikipedia/commons/thumb/6/60/Bridge_vert_mode_shock.jpg/1280px-Bridge_vert_mode_shock.jpg">
            <a:extLst>
              <a:ext uri="{FF2B5EF4-FFF2-40B4-BE49-F238E27FC236}">
                <a16:creationId xmlns:a16="http://schemas.microsoft.com/office/drawing/2014/main" id="{F8905D8C-0DAB-4817-9DDE-E89E8D7746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332" y="3647419"/>
            <a:ext cx="3403669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6;g75dd1e4bd3_2_25">
            <a:extLst>
              <a:ext uri="{FF2B5EF4-FFF2-40B4-BE49-F238E27FC236}">
                <a16:creationId xmlns:a16="http://schemas.microsoft.com/office/drawing/2014/main" id="{0CDBB6B7-F215-453D-8912-339DAD5F27D8}"/>
              </a:ext>
            </a:extLst>
          </p:cNvPr>
          <p:cNvSpPr txBox="1"/>
          <p:nvPr/>
        </p:nvSpPr>
        <p:spPr>
          <a:xfrm>
            <a:off x="507999" y="6096000"/>
            <a:ext cx="3986458" cy="43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During Installation</a:t>
            </a:r>
            <a:endParaRPr dirty="0"/>
          </a:p>
        </p:txBody>
      </p:sp>
      <p:sp>
        <p:nvSpPr>
          <p:cNvPr id="10" name="Google Shape;156;g75dd1e4bd3_2_25">
            <a:extLst>
              <a:ext uri="{FF2B5EF4-FFF2-40B4-BE49-F238E27FC236}">
                <a16:creationId xmlns:a16="http://schemas.microsoft.com/office/drawing/2014/main" id="{B8877BD8-610D-49B1-8839-02C2BF34A69D}"/>
              </a:ext>
            </a:extLst>
          </p:cNvPr>
          <p:cNvSpPr txBox="1"/>
          <p:nvPr/>
        </p:nvSpPr>
        <p:spPr>
          <a:xfrm>
            <a:off x="5157542" y="6172200"/>
            <a:ext cx="3986458" cy="43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en-GB" sz="1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Installation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5dd1e4bd3_2_47"/>
          <p:cNvSpPr txBox="1">
            <a:spLocks noGrp="1"/>
          </p:cNvSpPr>
          <p:nvPr>
            <p:ph type="title"/>
          </p:nvPr>
        </p:nvSpPr>
        <p:spPr>
          <a:xfrm>
            <a:off x="228600" y="762000"/>
            <a:ext cx="8622821" cy="68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GB" sz="2400" dirty="0">
                <a:solidFill>
                  <a:srgbClr val="010407"/>
                </a:solidFill>
                <a:latin typeface="Calibri"/>
                <a:cs typeface="Calibri"/>
                <a:sym typeface="Calibri"/>
              </a:rPr>
              <a:t>Deck showing  Chevron &amp; Tuned Mass Dampers</a:t>
            </a:r>
            <a:endParaRPr sz="2400" dirty="0">
              <a:solidFill>
                <a:srgbClr val="010407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78" name="Google Shape;178;g75dd1e4bd3_2_47"/>
          <p:cNvSpPr txBox="1">
            <a:spLocks noGrp="1"/>
          </p:cNvSpPr>
          <p:nvPr>
            <p:ph type="body" idx="1"/>
          </p:nvPr>
        </p:nvSpPr>
        <p:spPr>
          <a:xfrm>
            <a:off x="4978186" y="1282700"/>
            <a:ext cx="4167011" cy="159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Long V-shaped Chevron braces directly under the deck panel</a:t>
            </a:r>
            <a:endParaRPr dirty="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To control lateral movement</a:t>
            </a:r>
            <a:endParaRPr sz="2400" dirty="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17 Numbers</a:t>
            </a:r>
            <a:endParaRPr dirty="0"/>
          </a:p>
        </p:txBody>
      </p:sp>
      <p:pic>
        <p:nvPicPr>
          <p:cNvPr id="179" name="Google Shape;179;g75dd1e4bd3_2_47"/>
          <p:cNvPicPr preferRelativeResize="0"/>
          <p:nvPr/>
        </p:nvPicPr>
        <p:blipFill rotWithShape="1">
          <a:blip r:embed="rId3">
            <a:alphaModFix/>
          </a:blip>
          <a:srcRect t="10414" b="5757"/>
          <a:stretch/>
        </p:blipFill>
        <p:spPr>
          <a:xfrm>
            <a:off x="263271" y="1295400"/>
            <a:ext cx="4470497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BC2DC1A-FD6E-4EB0-AA70-F51D0CE115E5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pic>
        <p:nvPicPr>
          <p:cNvPr id="7" name="Google Shape;186;g75dd1e4bd3_2_53" descr="File:Millennium Bridge decking underside.jpg">
            <a:extLst>
              <a:ext uri="{FF2B5EF4-FFF2-40B4-BE49-F238E27FC236}">
                <a16:creationId xmlns:a16="http://schemas.microsoft.com/office/drawing/2014/main" id="{DB4938A5-7434-40E7-A12D-8ACAF2C7A6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599" y="2889961"/>
            <a:ext cx="3015659" cy="358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2;g75dd1e4bd3_2_59">
            <a:extLst>
              <a:ext uri="{FF2B5EF4-FFF2-40B4-BE49-F238E27FC236}">
                <a16:creationId xmlns:a16="http://schemas.microsoft.com/office/drawing/2014/main" id="{E0F6CEAB-DB71-47ED-B2EA-CD94322435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742" y="3801908"/>
            <a:ext cx="3964294" cy="2649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5dd1e4bd3_2_67"/>
          <p:cNvSpPr txBox="1">
            <a:spLocks noGrp="1"/>
          </p:cNvSpPr>
          <p:nvPr>
            <p:ph type="title"/>
          </p:nvPr>
        </p:nvSpPr>
        <p:spPr>
          <a:xfrm>
            <a:off x="272381" y="762000"/>
            <a:ext cx="8452162" cy="68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GB" sz="2400" dirty="0">
                <a:solidFill>
                  <a:srgbClr val="010407"/>
                </a:solidFill>
                <a:latin typeface="Calibri"/>
                <a:cs typeface="Calibri"/>
                <a:sym typeface="Calibri"/>
              </a:rPr>
              <a:t>Lesson Learnt &amp; Changes to Working Practices</a:t>
            </a:r>
            <a:endParaRPr sz="2400" dirty="0">
              <a:solidFill>
                <a:srgbClr val="010407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01" name="Google Shape;201;g75dd1e4bd3_2_67"/>
          <p:cNvSpPr txBox="1">
            <a:spLocks noGrp="1"/>
          </p:cNvSpPr>
          <p:nvPr>
            <p:ph type="body" idx="1"/>
          </p:nvPr>
        </p:nvSpPr>
        <p:spPr>
          <a:xfrm>
            <a:off x="404989" y="1371600"/>
            <a:ext cx="8393092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600"/>
              </a:spcAft>
              <a:buSzPts val="2000"/>
              <a:buFont typeface="Calibri"/>
              <a:buChar char="●"/>
            </a:pPr>
            <a:r>
              <a:rPr lang="en-GB" sz="2000" b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Synchronous lateral excitation </a:t>
            </a:r>
            <a:r>
              <a:rPr lang="en-GB" sz="2000" b="0" dirty="0">
                <a:latin typeface="Calibri"/>
                <a:ea typeface="Calibri"/>
                <a:cs typeface="Calibri"/>
                <a:sym typeface="Calibri"/>
              </a:rPr>
              <a:t>from pedestrians is a phenomenon to be accounted for in new design and retrofit.</a:t>
            </a:r>
          </a:p>
          <a:p>
            <a:pPr marL="457200" lvl="0" indent="-355600" algn="l" rtl="0">
              <a:spcBef>
                <a:spcPts val="0"/>
              </a:spcBef>
              <a:spcAft>
                <a:spcPts val="600"/>
              </a:spcAft>
              <a:buSzPts val="2000"/>
              <a:buFont typeface="Calibri"/>
              <a:buChar char="●"/>
            </a:pPr>
            <a:endParaRPr lang="en-GB" sz="1000" b="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600"/>
              </a:spcAft>
              <a:buSzPts val="2000"/>
              <a:buFont typeface="Calibri"/>
              <a:buChar char="●"/>
            </a:pPr>
            <a:r>
              <a:rPr lang="en-GB" sz="2000" b="0" dirty="0">
                <a:latin typeface="Calibri"/>
                <a:ea typeface="Calibri"/>
                <a:cs typeface="Calibri"/>
                <a:sym typeface="Calibri"/>
              </a:rPr>
              <a:t>Under heavy pedestrian traffic, </a:t>
            </a:r>
            <a:r>
              <a:rPr lang="en-GB" sz="2000" b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resultant forces in the horizontal direction governs the design with respect to serviceability</a:t>
            </a:r>
            <a:r>
              <a:rPr lang="en-GB" sz="2000" b="0" dirty="0">
                <a:latin typeface="Calibri"/>
                <a:ea typeface="Calibri"/>
                <a:cs typeface="Calibri"/>
                <a:sym typeface="Calibri"/>
              </a:rPr>
              <a:t> more than the corresponding vertical component.     </a:t>
            </a:r>
          </a:p>
          <a:p>
            <a:pPr marL="101600" lvl="0" indent="0" algn="l" rtl="0">
              <a:spcBef>
                <a:spcPts val="0"/>
              </a:spcBef>
              <a:spcAft>
                <a:spcPts val="600"/>
              </a:spcAft>
              <a:buSzPts val="2000"/>
              <a:buNone/>
            </a:pPr>
            <a:endParaRPr lang="en-GB" sz="1100" b="0" dirty="0">
              <a:latin typeface="Calibri"/>
              <a:ea typeface="Calibri"/>
              <a:cs typeface="Calibri"/>
              <a:sym typeface="Calibri"/>
            </a:endParaRPr>
          </a:p>
          <a:p>
            <a:pPr indent="-355600">
              <a:spcBef>
                <a:spcPts val="0"/>
              </a:spcBef>
              <a:spcAft>
                <a:spcPts val="600"/>
              </a:spcAft>
              <a:buSzPts val="2000"/>
              <a:buFont typeface="Calibri"/>
              <a:buChar char="●"/>
            </a:pPr>
            <a:r>
              <a:rPr lang="en-US" sz="2000" b="0" dirty="0">
                <a:latin typeface="Calibri"/>
                <a:cs typeface="Calibri"/>
                <a:sym typeface="Calibri"/>
              </a:rPr>
              <a:t>For new-build and existing structures, ensure that lateral components carry a </a:t>
            </a:r>
            <a:r>
              <a:rPr lang="en-US" sz="2000" b="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natural frequency &gt; 1.3 Hz between spans</a:t>
            </a:r>
            <a:r>
              <a:rPr lang="en-US" sz="2000" b="0" dirty="0">
                <a:latin typeface="Calibri"/>
                <a:cs typeface="Calibri"/>
                <a:sym typeface="Calibri"/>
              </a:rPr>
              <a:t>. </a:t>
            </a:r>
          </a:p>
          <a:p>
            <a:pPr marL="101600" indent="0">
              <a:spcBef>
                <a:spcPts val="0"/>
              </a:spcBef>
              <a:spcAft>
                <a:spcPts val="600"/>
              </a:spcAft>
              <a:buSzPts val="2000"/>
              <a:buNone/>
            </a:pPr>
            <a:endParaRPr lang="en-GB" sz="1100" b="0" dirty="0">
              <a:latin typeface="Calibri"/>
              <a:ea typeface="Calibri"/>
              <a:cs typeface="Calibri"/>
              <a:sym typeface="Calibri"/>
            </a:endParaRPr>
          </a:p>
          <a:p>
            <a:pPr lvl="0" indent="-355600">
              <a:lnSpc>
                <a:spcPct val="90000"/>
              </a:lnSpc>
              <a:spcBef>
                <a:spcPts val="1000"/>
              </a:spcBef>
              <a:buSzPts val="2000"/>
              <a:buFont typeface="Calibri"/>
              <a:buChar char="●"/>
            </a:pPr>
            <a:r>
              <a:rPr lang="en-GB" sz="2000" b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Get the design right in the first place because retrofitting work is costly and potentially suicidal to one’s career.</a:t>
            </a:r>
          </a:p>
          <a:p>
            <a:pPr lvl="1" indent="-355600">
              <a:lnSpc>
                <a:spcPct val="90000"/>
              </a:lnSpc>
              <a:spcBef>
                <a:spcPts val="100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(Original £18.2 m, Retrofitting £5m, + 27.5%)</a:t>
            </a:r>
          </a:p>
          <a:p>
            <a:pPr lvl="1" indent="-355600">
              <a:lnSpc>
                <a:spcPct val="90000"/>
              </a:lnSpc>
              <a:spcBef>
                <a:spcPts val="1000"/>
              </a:spcBef>
              <a:buSzPts val="2000"/>
              <a:buFont typeface="Courier New" panose="02070309020205020404" pitchFamily="49" charset="0"/>
              <a:buChar char="o"/>
            </a:pPr>
            <a:endParaRPr lang="en-GB" sz="1100" dirty="0">
              <a:solidFill>
                <a:schemeClr val="bg1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indent="-355600">
              <a:spcBef>
                <a:spcPts val="0"/>
              </a:spcBef>
              <a:spcAft>
                <a:spcPts val="600"/>
              </a:spcAft>
              <a:buSzPts val="2000"/>
              <a:buFont typeface="Calibri"/>
              <a:buChar char="●"/>
            </a:pP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Included in the next edition of </a:t>
            </a:r>
            <a:r>
              <a:rPr lang="en-US" sz="2000" b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British Bridge Design Standard BD 37/01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1" indent="-355600">
              <a:lnSpc>
                <a:spcPct val="90000"/>
              </a:lnSpc>
              <a:spcBef>
                <a:spcPts val="1000"/>
              </a:spcBef>
              <a:buSzPts val="2000"/>
              <a:buFont typeface="Courier New" panose="02070309020205020404" pitchFamily="49" charset="0"/>
              <a:buChar char="o"/>
            </a:pPr>
            <a:endParaRPr lang="en-GB" sz="2000" dirty="0">
              <a:solidFill>
                <a:schemeClr val="bg1">
                  <a:lumMod val="10000"/>
                </a:scheme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0BBC2C-0410-4F34-BC3E-08440324AADE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28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3: Forensic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pic>
        <p:nvPicPr>
          <p:cNvPr id="1026" name="Picture 2" descr="https://lh3.googleusercontent.com/5BztV7gzTlvPR5bT6o1aF9cK0IwtDh270sF0aSlr7jdlvb9K9DZUcqD_Hz_2tLnGFO6pmVdvHK-ajk8aA4QNBh1sLDneHpaQeJcLyawO1aC-yDJlG5SiZQqG8u9FszxvOAyrJ9UeZJMn2J8-z9N5snDj_CWcWxLXkPzCw_urMYk7fCARyox8wwj0ogpBsLQ2289XQj2l-mGrve8SUsSdrg8UavOlJWUgkD2ND6Cb-__BF0bawyT2vhAhvgTCPHTsiRiuAiVYE0YoLCS0dGzj8Fw3cNaNiTVnJ41D_AM4zsIPV6ng5sZPy_cdVHQ-1V9igH3R1aUq8nEeBU-T2N_okLUpRgHUGmOjCN4aRnA9wdM2k073kvfUSHZZ5Pgrx3jvXGy5dNZtUD4lN9avgCP3F033ndDZYNgPAu9g79tBUa5Mkul8zBWLiez60-sVeuwLcXUgcx5F9dcGK6oUIoMyoQvkGoHtMf-vJMjEtKxrxNpZT88VbnQ_XDAJZnZNvLYRwH2lS5jA81L6bMG9uZaWI6XeYFanMQDah3GaB-30j446630AQiZXbehzfJSGZbYJXXK764EPhjmSlaplI7xUUqgVGqaoBbENdZhncjaZRNKGVLGjvfl_OqWfa9q6Cr_46Y-QPmIGjCgwGYI0CmZRKr7ogTaOQ6Vk4iZ1nlR6GN7BukbW7QgOLp6S4RwAMGyVegpcJmkn5ezE3dx8RBpA_E1i=w958-h456-no?authuser=0">
            <a:extLst>
              <a:ext uri="{FF2B5EF4-FFF2-40B4-BE49-F238E27FC236}">
                <a16:creationId xmlns:a16="http://schemas.microsoft.com/office/drawing/2014/main" id="{39C7FF27-0CB0-464A-BA8C-487A4AA0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" y="838200"/>
            <a:ext cx="4414887" cy="21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3LkiGbe95UIZfqn5CL6Wo_Q0UQIR6ogw9oP67g6p3lbhm3Fn3fXLc8CXo9JBnlh_uiq93xqUzB0F1X0mhvNeNHiEiCioWiPR5VmS3eb7hsgwvt7iR3NNVF8WQvWTIwi5JaV_DD41mE5jRVEz7wV62ut-JjG3hWWJFXsEJOTa7AbQQpJg9hw4o6WbMczmlr-UcoavkA5xjoG64B_3VVEhOXRiXkwfTNdrrfhtk2WnbqRbwoVKMoYjJj7uz1GwN5fNgymNoNtsmyKycbX8d2tM9pNy0NWHi2kORcHdk2KPOr9umf8xDUJWxWIq9tFXwRhR8jV41XsLDteB_ePcrC7tgQKSkBIvx5OTGwIkCEckOmvZQ898Htfw6fsa6JeYn1fIWYjt1MUX-ySmCTlXBKSR4uzYIpb2IrTAdyIyta5TVXsTUeMZ78Z5Y-vJfh_-wpcse0fYAQM3EQcPkOZzwIh0MDn_-oAjlTyQSpHKyFUWFPwIer3e6dv1PWmJkcaS3mWpWkWYuFkNohnWjeEjiDApu6uz8cXN3tTcXlHwi2Drlkb96HdpwlczFevoZFmilzg6RXQPN4y_iLjiMVSmoOAvq6zcCRFq-GCplqC6WGOzcSF1hcHHCNaFGXGbgXghHA0F22W3aSBIs-wEVixz7hXl6eQszXVTI7oSk1ELHGKkVbvgdikJcPjcbU7g-wbDAlirUNEtV9qaQVG7CDikSDj_m9xz=w958-h719-no?authuser=0">
            <a:extLst>
              <a:ext uri="{FF2B5EF4-FFF2-40B4-BE49-F238E27FC236}">
                <a16:creationId xmlns:a16="http://schemas.microsoft.com/office/drawing/2014/main" id="{5850D206-04F2-4A8E-B0E6-3084F2351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93" y="2691487"/>
            <a:ext cx="4758316" cy="35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D3D8392-2D47-4CA3-8D7F-9BE5BE59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243145"/>
            <a:ext cx="4240381" cy="38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457200" lvl="1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FF0000"/>
                </a:solidFill>
              </a:rPr>
              <a:t>Final Presentation</a:t>
            </a:r>
            <a:endParaRPr lang="en-US" altLang="en-US" sz="2000" b="0" kern="0" dirty="0">
              <a:solidFill>
                <a:srgbClr val="010407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C2C45D1-C123-41C2-9059-96E8B174C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098" y="2895600"/>
            <a:ext cx="4240381" cy="38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457200" lvl="1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FF0000"/>
                </a:solidFill>
              </a:rPr>
              <a:t>Presentation Rehearsal</a:t>
            </a:r>
            <a:endParaRPr lang="en-US" altLang="en-US" sz="2000" b="0" kern="0" dirty="0">
              <a:solidFill>
                <a:srgbClr val="010407"/>
              </a:solidFill>
            </a:endParaRPr>
          </a:p>
        </p:txBody>
      </p:sp>
      <p:sp>
        <p:nvSpPr>
          <p:cNvPr id="10" name="Google Shape;46;g75dd1e4bd3_8_12">
            <a:extLst>
              <a:ext uri="{FF2B5EF4-FFF2-40B4-BE49-F238E27FC236}">
                <a16:creationId xmlns:a16="http://schemas.microsoft.com/office/drawing/2014/main" id="{F4BC29F0-D407-40DC-AAB8-80EADDB69ACA}"/>
              </a:ext>
            </a:extLst>
          </p:cNvPr>
          <p:cNvSpPr txBox="1">
            <a:spLocks/>
          </p:cNvSpPr>
          <p:nvPr/>
        </p:nvSpPr>
        <p:spPr bwMode="auto">
          <a:xfrm>
            <a:off x="152400" y="3505200"/>
            <a:ext cx="388319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GB" sz="2200" u="sng" kern="0" dirty="0">
                <a:solidFill>
                  <a:srgbClr val="FF0000"/>
                </a:solidFill>
              </a:rPr>
              <a:t>The Team: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GB" sz="2000" kern="0" dirty="0" err="1"/>
              <a:t>Blnd</a:t>
            </a:r>
            <a:r>
              <a:rPr lang="en-GB" sz="2000" kern="0" dirty="0"/>
              <a:t> Aga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GB" sz="2000" kern="0" dirty="0"/>
              <a:t>Stephen Ola </a:t>
            </a:r>
            <a:r>
              <a:rPr lang="en-GB" sz="2000" kern="0" dirty="0" err="1"/>
              <a:t>Agbebi</a:t>
            </a:r>
            <a:endParaRPr lang="en-GB" sz="2000" kern="0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GB" sz="2000" kern="0" dirty="0" err="1"/>
              <a:t>Sanket</a:t>
            </a:r>
            <a:r>
              <a:rPr lang="en-GB" sz="2000" kern="0" dirty="0"/>
              <a:t> </a:t>
            </a:r>
            <a:r>
              <a:rPr lang="en-GB" sz="2000" kern="0" dirty="0" err="1"/>
              <a:t>Chavhan</a:t>
            </a:r>
            <a:endParaRPr lang="en-GB" sz="2000" kern="0" dirty="0"/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GB" sz="2000" kern="0" dirty="0"/>
              <a:t>Mohammad Emad Khursheed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2000" kern="0" dirty="0"/>
              <a:t>Tapas Chowdhury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GB" sz="2000" kern="0" dirty="0"/>
              <a:t>George Elwin Ulric Dawson</a:t>
            </a:r>
          </a:p>
        </p:txBody>
      </p:sp>
    </p:spTree>
    <p:extLst>
      <p:ext uri="{BB962C8B-B14F-4D97-AF65-F5344CB8AC3E}">
        <p14:creationId xmlns:p14="http://schemas.microsoft.com/office/powerpoint/2010/main" val="171020515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29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4: Foundation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686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Total Credit: </a:t>
            </a:r>
            <a:r>
              <a:rPr lang="en-US" altLang="en-US" sz="2400" b="0" kern="0" dirty="0">
                <a:solidFill>
                  <a:srgbClr val="010407"/>
                </a:solidFill>
              </a:rPr>
              <a:t>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Date of Starting: </a:t>
            </a:r>
            <a:r>
              <a:rPr lang="en-US" altLang="en-US" sz="2400" b="0" kern="0" dirty="0">
                <a:solidFill>
                  <a:srgbClr val="010407"/>
                </a:solidFill>
              </a:rPr>
              <a:t>January 12, 2020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2454275" algn="l"/>
              </a:tabLst>
            </a:pPr>
            <a:r>
              <a:rPr lang="en-US" altLang="en-US" sz="2400" b="0" kern="0" dirty="0">
                <a:solidFill>
                  <a:srgbClr val="FF0000"/>
                </a:solidFill>
              </a:rPr>
              <a:t>	</a:t>
            </a:r>
            <a:r>
              <a:rPr lang="en-US" altLang="en-US" sz="2400" b="0" kern="0" dirty="0">
                <a:solidFill>
                  <a:srgbClr val="010407"/>
                </a:solidFill>
              </a:rPr>
              <a:t>(Lecture note given 1 week earlier for self study) </a:t>
            </a:r>
            <a:endParaRPr lang="en-US" altLang="en-US" sz="2000" b="0" kern="0" dirty="0">
              <a:solidFill>
                <a:srgbClr val="010407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Assessment Type: </a:t>
            </a:r>
            <a:r>
              <a:rPr lang="en-US" altLang="en-US" sz="2400" b="0" kern="0" dirty="0">
                <a:solidFill>
                  <a:srgbClr val="010407"/>
                </a:solidFill>
              </a:rPr>
              <a:t>Written Exam (3 Hours)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Exam Date: </a:t>
            </a:r>
            <a:r>
              <a:rPr lang="en-US" altLang="en-US" sz="2400" b="0" kern="0" dirty="0">
                <a:solidFill>
                  <a:srgbClr val="010407"/>
                </a:solidFill>
              </a:rPr>
              <a:t>January 31, 2020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026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54809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1</a:t>
            </a:r>
            <a:r>
              <a:rPr lang="en-US" sz="2800" kern="0" baseline="30000" dirty="0">
                <a:cs typeface="SolaimanLipi" panose="03000609000000000000" pitchFamily="65" charset="0"/>
              </a:rPr>
              <a:t>st</a:t>
            </a:r>
            <a:r>
              <a:rPr lang="en-US" sz="2800" kern="0" dirty="0">
                <a:cs typeface="SolaimanLipi" panose="03000609000000000000" pitchFamily="65" charset="0"/>
              </a:rPr>
              <a:t> Day at University of Birmingham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pic>
        <p:nvPicPr>
          <p:cNvPr id="1026" name="Picture 2" descr="https://lh3.googleusercontent.com/OSGiv_4EI7dGckXjTUXc54WM8cij6flC3wrL_gGW4EHoogAgbK1UUegy2gy8urOooe7zm4OgTrOsb2qiDikn-FSFQo0Hh0WiCqS1euqEwq2X80Ai0YJWXsgk7nOBC0nStLVhZOUQaJVNoqmeSWC-I3Cg797n54fzMy7H_sEvUsFCIBzPFmF0YJ_YyFScmZ2sxAezRTorcJl-3yBHI3ZAQGNkW0Pi3seyCB9teEf7nzG6Q0gbHKRAkSoVZhalVwdE-uTINpS7CkxEU3KbWFJo4QkHeREDVvpF5JMWDuME58NOIMPjyKx0o1dXnSM6kq8-XvALvuT23LjhfZOooIwqoCn7pRHVKiKtI12ZkAeXI7x7p-sf9Rg-WE_Mgf82CHyCsPZ18NTWL4YF6959QXfXaLdESqRGyu2yv8a7CYJRe3IhxkObXsRtKPoT2MhuDyeh6H2BS4nz7bcajKRZknOI_FC_zfS1xdKYRzVV0GRfoMX5vnDZNGY07V6eFA5b_Ys3XUf_Jlmu9igR-g8kU3CJUCvd2XwOthohryKGWFDlJlkv3A0PiUM8Q3-TdKQMm15S9OgPdYxmxedMiAMrf_V1WERvHukjCiWIM8ayTQzO3m4vi7GbjKSEZkmNIZ7d2dI9s78nljsVIVp5MzcajaqAjZbD9z05zi9LpNxViAomskh3spEDjpF3MlQHUuCg1QkAj1bZfGvCXcTqJmNyNhWdM1Md=w958-h539-no?authuser=0">
            <a:extLst>
              <a:ext uri="{FF2B5EF4-FFF2-40B4-BE49-F238E27FC236}">
                <a16:creationId xmlns:a16="http://schemas.microsoft.com/office/drawing/2014/main" id="{120A1AA6-3317-4578-B276-85FE61F0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43000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7799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30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53415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4: Foundation Engineering</a:t>
            </a:r>
            <a:endParaRPr lang="en-US" sz="28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914400"/>
            <a:ext cx="8610600" cy="53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4.1	Shallow Foundation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Various types of foundations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Settlement calculations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4.2	Deep Foundation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Pile types and construction methods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Single/group pile calculations for different soil conditions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Faults in Piles &amp; Pile testing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Pile design for lateral  loading, Fender, Batter, Anchor &amp; Dolphin Piles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4.3	Ground Improvement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Dynamic compaction, Compaction grouting, stone column, PVD, Vibro- compaction, Vibro-replacement, Vibro-cement columns (VCCs)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4.4	Soil Dynamics &amp; Liquefaction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Subgrade reaction, period, resonance, damping ratio, damped natural frequency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436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31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5: Structural Engineering Practice (SEP)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686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Total Credit: 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Date of Starting: February 02, 2020</a:t>
            </a:r>
            <a:endParaRPr lang="en-US" altLang="en-US" sz="2000" b="0" kern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Assessment Type: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Written Exam (2 Hours), Open book (50%)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Contracts &amp; Procurement (25%)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Structural Materials (25%)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Coursework (Individual Written Assignments) (50%)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Construction systems &amp; Techniques and Commercial and financial constraints and their impact on Structural Engineering Practice  (25%)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altLang="en-US" sz="1600" b="0" kern="0" dirty="0">
                <a:solidFill>
                  <a:srgbClr val="010407"/>
                </a:solidFill>
                <a:hlinkClick r:id="rId3" action="ppaction://hlinkfile"/>
              </a:rPr>
              <a:t>Coursework on a Theatre</a:t>
            </a:r>
            <a:endParaRPr lang="en-US" altLang="en-US" sz="2000" b="0" kern="0" dirty="0">
              <a:solidFill>
                <a:srgbClr val="010407"/>
              </a:solidFill>
            </a:endParaRP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Health &amp; Safety –requirements and legislation (12.5%)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altLang="en-US" sz="1600" b="0" kern="0" dirty="0">
                <a:solidFill>
                  <a:srgbClr val="010407"/>
                </a:solidFill>
                <a:hlinkClick r:id="rId4" action="ppaction://hlinkfile"/>
              </a:rPr>
              <a:t>Coursework on Bridge Removal</a:t>
            </a:r>
            <a:endParaRPr lang="en-US" altLang="en-US" sz="1600" b="0" kern="0" dirty="0">
              <a:solidFill>
                <a:srgbClr val="010407"/>
              </a:solidFill>
            </a:endParaRP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Environmental and Sustainability Issues and Legislation (12.5%)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altLang="en-US" sz="1600" b="0" kern="0" dirty="0">
                <a:solidFill>
                  <a:srgbClr val="010407"/>
                </a:solidFill>
                <a:hlinkClick r:id="rId5" action="ppaction://hlinkfile"/>
              </a:rPr>
              <a:t>Coursework on Environment Impact Assessment of an Onshore Wind Farm</a:t>
            </a:r>
            <a:endParaRPr lang="en-US" altLang="en-US" sz="1600" b="0" kern="0" dirty="0">
              <a:solidFill>
                <a:srgbClr val="010407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Exam Date: February 28, 2020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7697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32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90500"/>
            <a:ext cx="7434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6: Seismic Engineering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43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Total Credit: 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Date of Starting: March 02, 2020</a:t>
            </a:r>
            <a:endParaRPr lang="en-US" altLang="en-US" sz="2000" b="0" kern="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Assessment Type: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Group Coursework - (20%)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Individual Coursework - (20%)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Final Exam (3 Hours) - 60%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Exam Date: March 27, 2020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8484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33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47436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6: Seismic Engineering</a:t>
            </a:r>
            <a:endParaRPr lang="en-US" sz="28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914400"/>
            <a:ext cx="8610600" cy="53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6.1	Structural Dynamics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SDOF, MDOF systems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Vibrations of SDOF &amp; MDOF systems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6.2	Earthquake Engineering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Response Spectrum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Numerical Evaluation of Dynamic Response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Spectral Analysis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Design of structural for Earthquake Resistance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6.3	Tuned Mass Dampers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Undamped/ Damped Two Degree freedom system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Relative motion of main and absorbed masses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Damped main and auxiliary system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213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34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6017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7: Individual Research Project</a:t>
            </a:r>
            <a:endParaRPr lang="en-US" sz="28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2590800"/>
            <a:ext cx="8648700" cy="366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FF0000"/>
                </a:solidFill>
              </a:rPr>
              <a:t>Option 1: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010407"/>
                </a:solidFill>
              </a:rPr>
              <a:t>Optimization of Progressive Cantilever PSC Box Girder Bridge for 1</a:t>
            </a:r>
            <a:r>
              <a:rPr lang="en-US" altLang="en-US" sz="2000" b="0" kern="0" baseline="30000" dirty="0">
                <a:solidFill>
                  <a:srgbClr val="010407"/>
                </a:solidFill>
              </a:rPr>
              <a:t>st</a:t>
            </a:r>
            <a:r>
              <a:rPr lang="en-US" altLang="en-US" sz="2000" b="0" kern="0" dirty="0">
                <a:solidFill>
                  <a:srgbClr val="010407"/>
                </a:solidFill>
              </a:rPr>
              <a:t> and 2</a:t>
            </a:r>
            <a:r>
              <a:rPr lang="en-US" altLang="en-US" sz="2000" b="0" kern="0" baseline="30000" dirty="0">
                <a:solidFill>
                  <a:srgbClr val="010407"/>
                </a:solidFill>
              </a:rPr>
              <a:t>nd</a:t>
            </a:r>
            <a:r>
              <a:rPr lang="en-US" altLang="en-US" sz="2000" b="0" kern="0" dirty="0">
                <a:solidFill>
                  <a:srgbClr val="010407"/>
                </a:solidFill>
              </a:rPr>
              <a:t> Class Rivers of Bangladesh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1000" b="0" kern="0" dirty="0">
              <a:solidFill>
                <a:srgbClr val="FF0000"/>
              </a:solidFill>
            </a:endParaRP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FF0000"/>
                </a:solidFill>
              </a:rPr>
              <a:t>Option 2: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010407"/>
                </a:solidFill>
              </a:rPr>
              <a:t>Selection of the most appropriate structural form for the replacement of existing Iron Bridges in the Barisal Regions of Bangladesh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000" b="0" kern="0" dirty="0">
                <a:solidFill>
                  <a:srgbClr val="FF0000"/>
                </a:solidFill>
              </a:rPr>
              <a:t>	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FF0000"/>
                </a:solidFill>
              </a:rPr>
              <a:t>Option 3: </a:t>
            </a:r>
            <a:endParaRPr lang="en-US" altLang="en-US" sz="2000" b="0" kern="0" dirty="0">
              <a:solidFill>
                <a:srgbClr val="010407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010407"/>
                </a:solidFill>
              </a:rPr>
              <a:t>Structural Analysis and Design of Offshore wind turbine (OWT) tower under wind, wave and seismic loading in the Bay of Bengal Environment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b="0" kern="0" dirty="0">
              <a:solidFill>
                <a:srgbClr val="010407"/>
              </a:solidFill>
            </a:endParaRP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b="0" kern="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81839-3869-4778-A7CC-D47876894545}"/>
              </a:ext>
            </a:extLst>
          </p:cNvPr>
          <p:cNvSpPr/>
          <p:nvPr/>
        </p:nvSpPr>
        <p:spPr>
          <a:xfrm>
            <a:off x="247650" y="815148"/>
            <a:ext cx="86487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 Criteria:</a:t>
            </a:r>
          </a:p>
          <a:p>
            <a:pPr marL="346075" lvl="1" indent="-23018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Influence</a:t>
            </a:r>
          </a:p>
          <a:p>
            <a:pPr marL="346075" lvl="1" indent="-23018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Bridge Structure</a:t>
            </a:r>
          </a:p>
          <a:p>
            <a:pPr marL="346075" lvl="1" indent="-23018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Steel Structure </a:t>
            </a:r>
          </a:p>
        </p:txBody>
      </p:sp>
    </p:spTree>
    <p:extLst>
      <p:ext uri="{BB962C8B-B14F-4D97-AF65-F5344CB8AC3E}">
        <p14:creationId xmlns:p14="http://schemas.microsoft.com/office/powerpoint/2010/main" val="162246253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35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62472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MSc Individual Research Project 2019-20</a:t>
            </a:r>
            <a:endParaRPr lang="en-US" sz="28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DAB51D-4C9B-4D6A-AA2D-4103D31C4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87" y="797458"/>
            <a:ext cx="861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200" kern="0" dirty="0">
                <a:solidFill>
                  <a:srgbClr val="FF0000"/>
                </a:solidFill>
              </a:rPr>
              <a:t>Structural Analysis and Design of Offshore wind turbine (OWT) tower under wind, wave and seismic loading in the Bay of Bengal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F5A85-162F-4C30-8C7E-EBA3A18EB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5"/>
          <a:stretch/>
        </p:blipFill>
        <p:spPr>
          <a:xfrm>
            <a:off x="591974" y="2166412"/>
            <a:ext cx="1998826" cy="25545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2869A2-F18E-46D5-A089-72B55C1C8804}"/>
              </a:ext>
            </a:extLst>
          </p:cNvPr>
          <p:cNvSpPr/>
          <p:nvPr/>
        </p:nvSpPr>
        <p:spPr>
          <a:xfrm>
            <a:off x="533400" y="4845784"/>
            <a:ext cx="43098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 </a:t>
            </a:r>
          </a:p>
          <a:p>
            <a:pPr marL="231775" lvl="1" indent="-23177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 err="1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Charalampos</a:t>
            </a: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0" kern="0" dirty="0" err="1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Baniotopoulos</a:t>
            </a: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b="0" kern="0" dirty="0" err="1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Lambis</a:t>
            </a: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31775" lvl="1" indent="-23177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246 publications</a:t>
            </a:r>
          </a:p>
          <a:p>
            <a:pPr marL="231775" lvl="1" indent="-23177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 of Sustainable Energy Systems</a:t>
            </a:r>
          </a:p>
          <a:p>
            <a:pPr marL="231775" lvl="1" indent="-23177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http://ccb.civil.auth.gr/</a:t>
            </a:r>
            <a:endParaRPr lang="en-US" altLang="en-US" b="0" kern="0" dirty="0">
              <a:solidFill>
                <a:srgbClr val="0104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CBE53-8D80-4373-8442-21FF6B49F6C1}"/>
              </a:ext>
            </a:extLst>
          </p:cNvPr>
          <p:cNvSpPr/>
          <p:nvPr/>
        </p:nvSpPr>
        <p:spPr>
          <a:xfrm>
            <a:off x="946018" y="1828800"/>
            <a:ext cx="1290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E2DC72-3A82-4ED9-A26C-808E477A37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7733" r="11387" b="19698"/>
          <a:stretch/>
        </p:blipFill>
        <p:spPr>
          <a:xfrm>
            <a:off x="5313526" y="2260976"/>
            <a:ext cx="1951733" cy="25207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90CC7D-D7F4-48B9-B6F8-73BB035FD29C}"/>
              </a:ext>
            </a:extLst>
          </p:cNvPr>
          <p:cNvSpPr/>
          <p:nvPr/>
        </p:nvSpPr>
        <p:spPr>
          <a:xfrm>
            <a:off x="5391264" y="1905000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Guide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54514B-601F-42A2-8FC7-25944A9B84EB}"/>
              </a:ext>
            </a:extLst>
          </p:cNvPr>
          <p:cNvSpPr/>
          <p:nvPr/>
        </p:nvSpPr>
        <p:spPr>
          <a:xfrm>
            <a:off x="4114800" y="7315200"/>
            <a:ext cx="53163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Professor 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Konstantinos </a:t>
            </a:r>
            <a:r>
              <a:rPr lang="en-US" altLang="en-US" b="0" kern="0" dirty="0" err="1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Skalomenos</a:t>
            </a: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(Kostas)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DA68FA-351D-4DB9-B3A2-30EF238C55B3}"/>
              </a:ext>
            </a:extLst>
          </p:cNvPr>
          <p:cNvSpPr/>
          <p:nvPr/>
        </p:nvSpPr>
        <p:spPr>
          <a:xfrm>
            <a:off x="5257800" y="4876800"/>
            <a:ext cx="37542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Yu Hu</a:t>
            </a:r>
          </a:p>
          <a:p>
            <a:pPr marL="231775" lvl="1" indent="-23177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Post-doctoral Researcher</a:t>
            </a:r>
          </a:p>
          <a:p>
            <a:pPr marL="231775" lvl="1" indent="-23177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Shanghai Jiao Tong University</a:t>
            </a:r>
          </a:p>
        </p:txBody>
      </p:sp>
    </p:spTree>
    <p:extLst>
      <p:ext uri="{BB962C8B-B14F-4D97-AF65-F5344CB8AC3E}">
        <p14:creationId xmlns:p14="http://schemas.microsoft.com/office/powerpoint/2010/main" val="113586031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36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62472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MSc Individual Research Project 2019-20</a:t>
            </a:r>
            <a:endParaRPr lang="en-US" sz="28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DAB51D-4C9B-4D6A-AA2D-4103D31C4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914400"/>
            <a:ext cx="861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200" kern="0" dirty="0">
                <a:solidFill>
                  <a:srgbClr val="FF0000"/>
                </a:solidFill>
              </a:rPr>
              <a:t>Structural Analysis and Design of Offshore wind turbine (OWT) tower under wind, wave and seismic loading in the Bay of Bengal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F5A85-162F-4C30-8C7E-EBA3A18EB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6" y="2796520"/>
            <a:ext cx="1998826" cy="1998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2869A2-F18E-46D5-A089-72B55C1C8804}"/>
              </a:ext>
            </a:extLst>
          </p:cNvPr>
          <p:cNvSpPr/>
          <p:nvPr/>
        </p:nvSpPr>
        <p:spPr>
          <a:xfrm>
            <a:off x="5613400" y="4819710"/>
            <a:ext cx="28448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600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Pedro Martinez-Vazquez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600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p.vazquez@bham.ac.uk</a:t>
            </a:r>
            <a:endParaRPr lang="en-US" altLang="en-US" sz="1600" b="0" kern="0" dirty="0">
              <a:solidFill>
                <a:srgbClr val="0104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CBE53-8D80-4373-8442-21FF6B49F6C1}"/>
              </a:ext>
            </a:extLst>
          </p:cNvPr>
          <p:cNvSpPr/>
          <p:nvPr/>
        </p:nvSpPr>
        <p:spPr>
          <a:xfrm>
            <a:off x="762000" y="2343090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Reviewer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E2DC72-3A82-4ED9-A26C-808E477A3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769663"/>
            <a:ext cx="1998826" cy="19988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90CC7D-D7F4-48B9-B6F8-73BB035FD29C}"/>
              </a:ext>
            </a:extLst>
          </p:cNvPr>
          <p:cNvSpPr/>
          <p:nvPr/>
        </p:nvSpPr>
        <p:spPr>
          <a:xfrm>
            <a:off x="6047762" y="2286000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altLang="en-US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Reviewer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54514B-601F-42A2-8FC7-25944A9B84EB}"/>
              </a:ext>
            </a:extLst>
          </p:cNvPr>
          <p:cNvSpPr/>
          <p:nvPr/>
        </p:nvSpPr>
        <p:spPr>
          <a:xfrm>
            <a:off x="342900" y="4882515"/>
            <a:ext cx="36195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600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Konstantinos </a:t>
            </a:r>
            <a:r>
              <a:rPr lang="en-US" altLang="en-US" sz="1600" b="0" kern="0" dirty="0" err="1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Skalomenos</a:t>
            </a:r>
            <a:r>
              <a:rPr lang="en-US" altLang="en-US" sz="1600" b="0" kern="0" dirty="0">
                <a:solidFill>
                  <a:srgbClr val="0104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(Kostas)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0" dirty="0">
                <a:hlinkClick r:id="rId6"/>
              </a:rPr>
              <a:t>k.skalomenos@bham.ac.uk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44267646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37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53992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altLang="en-US" sz="2800" kern="0" dirty="0">
                <a:cs typeface="SolaimanLipi" panose="03000609000000000000" pitchFamily="65" charset="0"/>
              </a:rPr>
              <a:t>Reasons behind choosing this topic</a:t>
            </a:r>
            <a:endParaRPr lang="en-US" sz="2800" kern="0" dirty="0">
              <a:cs typeface="SolaimanLipi" panose="03000609000000000000" pitchFamily="65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D4A6AE-AF8E-4C15-9A55-B353987B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82" y="838200"/>
            <a:ext cx="9008818" cy="198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 err="1">
                <a:solidFill>
                  <a:srgbClr val="010407"/>
                </a:solidFill>
              </a:rPr>
              <a:t>Muhuri</a:t>
            </a:r>
            <a:r>
              <a:rPr lang="en-US" altLang="en-US" sz="2000" b="0" kern="0" dirty="0">
                <a:solidFill>
                  <a:srgbClr val="010407"/>
                </a:solidFill>
              </a:rPr>
              <a:t> Dam Project, </a:t>
            </a:r>
            <a:r>
              <a:rPr lang="en-US" altLang="en-US" sz="2000" b="0" kern="0" dirty="0" err="1">
                <a:solidFill>
                  <a:srgbClr val="010407"/>
                </a:solidFill>
              </a:rPr>
              <a:t>Sonagazi</a:t>
            </a:r>
            <a:r>
              <a:rPr lang="en-US" altLang="en-US" sz="2000" b="0" kern="0" dirty="0">
                <a:solidFill>
                  <a:srgbClr val="010407"/>
                </a:solidFill>
              </a:rPr>
              <a:t>, </a:t>
            </a:r>
            <a:r>
              <a:rPr lang="en-US" altLang="en-US" sz="2000" b="0" kern="0" dirty="0" err="1">
                <a:solidFill>
                  <a:srgbClr val="010407"/>
                </a:solidFill>
              </a:rPr>
              <a:t>Feni</a:t>
            </a:r>
            <a:r>
              <a:rPr lang="en-US" altLang="en-US" sz="2000" b="0" kern="0" dirty="0">
                <a:solidFill>
                  <a:srgbClr val="010407"/>
                </a:solidFill>
              </a:rPr>
              <a:t>. (Capacity: 0.9 MW, 4 turbines, 225 KW each)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 err="1">
                <a:solidFill>
                  <a:srgbClr val="010407"/>
                </a:solidFill>
              </a:rPr>
              <a:t>Kutubdia</a:t>
            </a:r>
            <a:r>
              <a:rPr lang="en-US" altLang="en-US" sz="2000" b="0" kern="0" dirty="0">
                <a:solidFill>
                  <a:srgbClr val="010407"/>
                </a:solidFill>
              </a:rPr>
              <a:t> Island, Cox’s Bazar (Capacity: 1 MW, 50 turbines, 20 KW each)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Ongoing Onshore Projects: 10 Nos. with 358 MW capacity (Source: SREDA)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No offshore WT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15550-E713-4A40-BA79-CB0DEA815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" y="3333992"/>
            <a:ext cx="4081219" cy="2710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E2FE1-81D0-4AAD-A062-4A3011A54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99" y="3333992"/>
            <a:ext cx="4826101" cy="27106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E81E91-2A05-450A-B2CD-322B65E57020}"/>
              </a:ext>
            </a:extLst>
          </p:cNvPr>
          <p:cNvSpPr/>
          <p:nvPr/>
        </p:nvSpPr>
        <p:spPr>
          <a:xfrm>
            <a:off x="19437" y="607689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b="0" kern="0" dirty="0" err="1">
                <a:solidFill>
                  <a:srgbClr val="010407"/>
                </a:solidFill>
              </a:rPr>
              <a:t>Sonagazi</a:t>
            </a:r>
            <a:r>
              <a:rPr lang="en-US" altLang="en-US" sz="1800" b="0" kern="0" dirty="0">
                <a:solidFill>
                  <a:srgbClr val="010407"/>
                </a:solidFill>
              </a:rPr>
              <a:t>, </a:t>
            </a:r>
            <a:r>
              <a:rPr lang="en-US" altLang="en-US" sz="1800" b="0" kern="0" dirty="0" err="1">
                <a:solidFill>
                  <a:srgbClr val="010407"/>
                </a:solidFill>
              </a:rPr>
              <a:t>Feni</a:t>
            </a: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889D87-47D7-4B43-9BFF-30BAB1D53CB6}"/>
              </a:ext>
            </a:extLst>
          </p:cNvPr>
          <p:cNvSpPr/>
          <p:nvPr/>
        </p:nvSpPr>
        <p:spPr>
          <a:xfrm>
            <a:off x="4277993" y="6044652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b="0" kern="0" dirty="0" err="1">
                <a:solidFill>
                  <a:srgbClr val="010407"/>
                </a:solidFill>
              </a:rPr>
              <a:t>Kutubdia</a:t>
            </a:r>
            <a:r>
              <a:rPr lang="en-US" altLang="en-US" sz="1800" b="0" kern="0" dirty="0">
                <a:solidFill>
                  <a:srgbClr val="010407"/>
                </a:solidFill>
              </a:rPr>
              <a:t>, Cox’s Bazar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025908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38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53992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altLang="en-US" sz="2800" kern="0" dirty="0">
                <a:cs typeface="SolaimanLipi" panose="03000609000000000000" pitchFamily="65" charset="0"/>
              </a:rPr>
              <a:t>Reasons behind choosing this topic</a:t>
            </a:r>
            <a:endParaRPr lang="en-US" sz="2800" kern="0" dirty="0">
              <a:cs typeface="SolaimanLipi" panose="03000609000000000000" pitchFamily="65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E3E382-A6BC-4B6B-A68F-BA3FF34F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896100" cy="53046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D4F1FF-C2FA-413E-B35B-F53588DE57F4}"/>
              </a:ext>
            </a:extLst>
          </p:cNvPr>
          <p:cNvSpPr/>
          <p:nvPr/>
        </p:nvSpPr>
        <p:spPr>
          <a:xfrm>
            <a:off x="990600" y="6142892"/>
            <a:ext cx="69557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1600" b="0" kern="0" dirty="0">
                <a:solidFill>
                  <a:srgbClr val="010407"/>
                </a:solidFill>
              </a:rPr>
              <a:t>Assessing the Wind Energy Potential in Bangladesh, 2021 (USAID, NREL)</a:t>
            </a:r>
          </a:p>
        </p:txBody>
      </p:sp>
    </p:spTree>
    <p:extLst>
      <p:ext uri="{BB962C8B-B14F-4D97-AF65-F5344CB8AC3E}">
        <p14:creationId xmlns:p14="http://schemas.microsoft.com/office/powerpoint/2010/main" val="84847212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39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53992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altLang="en-US" sz="2800" kern="0" dirty="0">
                <a:cs typeface="SolaimanLipi" panose="03000609000000000000" pitchFamily="65" charset="0"/>
              </a:rPr>
              <a:t>Reasons behind choosing this topic</a:t>
            </a:r>
            <a:endParaRPr lang="en-US" sz="2800" kern="0" dirty="0">
              <a:cs typeface="SolaimanLipi" panose="03000609000000000000" pitchFamily="65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D4A6AE-AF8E-4C15-9A55-B353987B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5" y="762001"/>
            <a:ext cx="8610600" cy="255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u="sng" kern="0" dirty="0">
                <a:solidFill>
                  <a:srgbClr val="FF0000"/>
                </a:solidFill>
              </a:rPr>
              <a:t>Why Offshore WT is Effective in Bangladesh: 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Wind Energy is relatively high and commercially relevant beyond 80m height.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Wind Tower of </a:t>
            </a:r>
            <a:r>
              <a:rPr lang="en-US" altLang="en-US" sz="2000" b="0" kern="0" dirty="0">
                <a:solidFill>
                  <a:srgbClr val="FF0000"/>
                </a:solidFill>
              </a:rPr>
              <a:t>80 to 120m </a:t>
            </a:r>
            <a:r>
              <a:rPr lang="en-US" altLang="en-US" sz="2000" b="0" kern="0" dirty="0">
                <a:solidFill>
                  <a:srgbClr val="010407"/>
                </a:solidFill>
              </a:rPr>
              <a:t>height is the most suitable option at </a:t>
            </a:r>
            <a:r>
              <a:rPr lang="en-US" altLang="en-US" sz="2000" b="0" kern="0" dirty="0">
                <a:solidFill>
                  <a:srgbClr val="FF0000"/>
                </a:solidFill>
              </a:rPr>
              <a:t>six coastal zones (574 km coastline) of Bangladesh</a:t>
            </a:r>
            <a:r>
              <a:rPr lang="en-US" altLang="en-US" sz="2000" b="0" kern="0" dirty="0">
                <a:solidFill>
                  <a:srgbClr val="010407"/>
                </a:solidFill>
              </a:rPr>
              <a:t> (Saifullah, et al., 2016) 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Waterway transportation might be the main strength to transport of heavy and large components in the Coastal region of Bangladesh (</a:t>
            </a:r>
            <a:r>
              <a:rPr lang="en-US" altLang="en-US" sz="2000" b="0" kern="0" dirty="0" err="1">
                <a:solidFill>
                  <a:srgbClr val="010407"/>
                </a:solidFill>
              </a:rPr>
              <a:t>Faijer</a:t>
            </a:r>
            <a:r>
              <a:rPr lang="en-US" altLang="en-US" sz="2000" b="0" kern="0" dirty="0">
                <a:solidFill>
                  <a:srgbClr val="010407"/>
                </a:solidFill>
              </a:rPr>
              <a:t> &amp; Arends, 2017)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48E4E-5BB2-4E85-8E7A-21D490401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318909"/>
            <a:ext cx="4808015" cy="320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7334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56493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1</a:t>
            </a:r>
            <a:r>
              <a:rPr lang="en-US" sz="2800" kern="0" baseline="30000" dirty="0">
                <a:cs typeface="SolaimanLipi" panose="03000609000000000000" pitchFamily="65" charset="0"/>
              </a:rPr>
              <a:t>st</a:t>
            </a:r>
            <a:r>
              <a:rPr lang="en-US" sz="2800" kern="0" dirty="0">
                <a:cs typeface="SolaimanLipi" panose="03000609000000000000" pitchFamily="65" charset="0"/>
              </a:rPr>
              <a:t> Class at University of Birmingham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pic>
        <p:nvPicPr>
          <p:cNvPr id="2050" name="Picture 2" descr="https://lh3.googleusercontent.com/MdLPaEbYbkKwx8DCWT6FAUmvuAJ5tAEsCsjHT1Ozl04FgvEtGsC0SaytTuUWfan8s7EHPFCcCmv8EaQcptyOjcv-GX-c92mL9x7xvosYpB9LMqSEYBo__1TbuMBDkPGEuEHa_i9aI9GLjQAb_Yg3o0jl7OEOVn4KabTVAYpU2Zzgna_-96PRKpyd555hAb64iscJG5Qkc4cpODtSBEnYSJgpWRgu2pCg2Q-4APUu8iGS66iNkjFxxRn4Jaw4UnLvHWgJrmZMvEAWMSIYNVPXwboVhn2gUh7IUMYLwKalfLHi-vs_xzOn5HCYAYEgTwTQZlTd8EpV-UvejLLqVtTU8A2zx-0TB5dqqXauEWAnQcQ0ncbZqw_GM2Tv98BB4aOX2KRyKL7a1R5YsIfmHptm1pNCzJ6G8-z-LJNkK8Fxi9PgnqnBsX-PjuGJKvWNKu-QdLkoB_WFUMmP3MZ6lBg8IarnU7YXL2M5XuebhdLljzAdbKLnzOM9Nr1Ues3Aelps_gh38OBsEGOlFsxtP6RPfd1NurFcFqWCC0xd57YrmLcIRD2Q2NNvdy3JWi2LKAwvelwOuvipKZNvDuS_-ijRCl5QnScAxuIzippCNAubWaqVRIV2gTEgEZMXJowJ2Gm233Nh_pwnoUEUbJNQvGYuvZuhAFrf5VZ3SaZSDcTgDJQN1wdeT8r0xVXqhtmq1Z-rRwpzhIUSKPNDNkkUQ9LBRcwS=w958-h539-no?authuser=0">
            <a:extLst>
              <a:ext uri="{FF2B5EF4-FFF2-40B4-BE49-F238E27FC236}">
                <a16:creationId xmlns:a16="http://schemas.microsoft.com/office/drawing/2014/main" id="{08EF4AB9-899E-4A26-946A-A61281D6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14400"/>
            <a:ext cx="91249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196C589-6680-4B62-B2C7-83F36E637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81" y="6110991"/>
            <a:ext cx="8653219" cy="44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Course Induction: Prof C </a:t>
            </a:r>
            <a:r>
              <a:rPr lang="en-US" altLang="en-US" sz="2400" b="0" kern="0" dirty="0" err="1">
                <a:solidFill>
                  <a:srgbClr val="FF0000"/>
                </a:solidFill>
              </a:rPr>
              <a:t>Baniotopoulos</a:t>
            </a:r>
            <a:r>
              <a:rPr lang="en-US" altLang="en-US" sz="2400" b="0" kern="0" dirty="0">
                <a:solidFill>
                  <a:srgbClr val="FF0000"/>
                </a:solidFill>
              </a:rPr>
              <a:t> (</a:t>
            </a:r>
            <a:r>
              <a:rPr lang="en-US" altLang="en-US" sz="2400" b="0" kern="0" dirty="0" err="1">
                <a:solidFill>
                  <a:srgbClr val="FF0000"/>
                </a:solidFill>
              </a:rPr>
              <a:t>Lambis</a:t>
            </a:r>
            <a:r>
              <a:rPr lang="en-US" altLang="en-US" sz="2400" b="0" kern="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033911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40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8896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Challenges to Design OWT Tower in the Bay of Bengal Env.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C0B469F-0B15-4AE3-AB5A-786ADA106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26" y="914400"/>
            <a:ext cx="8606724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kern="0" dirty="0">
                <a:solidFill>
                  <a:srgbClr val="FF0000"/>
                </a:solidFill>
              </a:rPr>
              <a:t>100m Wind Turbine Tower in the Bay of Bengal Environment </a:t>
            </a:r>
          </a:p>
          <a:p>
            <a:pPr marL="0" lvl="1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kern="0" dirty="0">
                <a:solidFill>
                  <a:srgbClr val="FF0000"/>
                </a:solidFill>
              </a:rPr>
              <a:t>(Specially at </a:t>
            </a:r>
            <a:r>
              <a:rPr lang="en-US" altLang="en-US" sz="2000" kern="0" dirty="0" err="1">
                <a:solidFill>
                  <a:srgbClr val="FF0000"/>
                </a:solidFill>
              </a:rPr>
              <a:t>Kuakata</a:t>
            </a:r>
            <a:r>
              <a:rPr lang="en-US" altLang="en-US" sz="2000" kern="0" dirty="0">
                <a:solidFill>
                  <a:srgbClr val="FF0000"/>
                </a:solidFill>
              </a:rPr>
              <a:t>, Patuakhali)</a:t>
            </a:r>
          </a:p>
          <a:p>
            <a:pPr marL="0" lvl="1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kern="0" dirty="0">
              <a:solidFill>
                <a:srgbClr val="FF0000"/>
              </a:solidFill>
            </a:endParaRP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Main Challenge: </a:t>
            </a:r>
            <a:r>
              <a:rPr lang="en-US" altLang="en-US" sz="2000" b="0" kern="0" dirty="0">
                <a:solidFill>
                  <a:srgbClr val="000000"/>
                </a:solidFill>
              </a:rPr>
              <a:t>Design Speed to withstand the tropical cyclones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00000"/>
                </a:solidFill>
              </a:rPr>
              <a:t>Southern regions of BD are hit by tropical cyclones almost every year due to </a:t>
            </a:r>
            <a:r>
              <a:rPr lang="en-US" altLang="en-US" sz="2000" b="0" kern="0" dirty="0">
                <a:solidFill>
                  <a:srgbClr val="FF0000"/>
                </a:solidFill>
              </a:rPr>
              <a:t>funnel shaped</a:t>
            </a:r>
            <a:r>
              <a:rPr lang="en-US" altLang="en-US" sz="2000" b="0" kern="0" dirty="0">
                <a:solidFill>
                  <a:srgbClr val="000000"/>
                </a:solidFill>
              </a:rPr>
              <a:t> geographical location.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00000"/>
                </a:solidFill>
              </a:rPr>
              <a:t>Avg. speed of cyclones is around 80m/s (not present in the IEC 61400 standard up to 3</a:t>
            </a:r>
            <a:r>
              <a:rPr lang="en-US" altLang="en-US" sz="2000" b="0" kern="0" baseline="30000" dirty="0">
                <a:solidFill>
                  <a:srgbClr val="000000"/>
                </a:solidFill>
              </a:rPr>
              <a:t>rd</a:t>
            </a:r>
            <a:r>
              <a:rPr lang="en-US" altLang="en-US" sz="2000" b="0" kern="0" dirty="0">
                <a:solidFill>
                  <a:srgbClr val="000000"/>
                </a:solidFill>
              </a:rPr>
              <a:t> Ed)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rgbClr val="000000"/>
              </a:solidFill>
            </a:endParaRP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rgbClr val="000000"/>
              </a:solidFill>
            </a:endParaRP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3384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41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8896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Challenges to Design OWT Tower in the Bay of Bengal Env.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AB0819-4345-4E37-943D-505AE1555744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158252"/>
          <a:ext cx="8281989" cy="2589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165">
                  <a:extLst>
                    <a:ext uri="{9D8B030D-6E8A-4147-A177-3AD203B41FA5}">
                      <a16:colId xmlns:a16="http://schemas.microsoft.com/office/drawing/2014/main" val="4285900918"/>
                    </a:ext>
                  </a:extLst>
                </a:gridCol>
                <a:gridCol w="883035">
                  <a:extLst>
                    <a:ext uri="{9D8B030D-6E8A-4147-A177-3AD203B41FA5}">
                      <a16:colId xmlns:a16="http://schemas.microsoft.com/office/drawing/2014/main" val="343586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201395663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345719265"/>
                    </a:ext>
                  </a:extLst>
                </a:gridCol>
                <a:gridCol w="2262189">
                  <a:extLst>
                    <a:ext uri="{9D8B030D-6E8A-4147-A177-3AD203B41FA5}">
                      <a16:colId xmlns:a16="http://schemas.microsoft.com/office/drawing/2014/main" val="1557197962"/>
                    </a:ext>
                  </a:extLst>
                </a:gridCol>
              </a:tblGrid>
              <a:tr h="8229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Sl. No.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Year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Name of Cyclone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Category of Cyclone on the SSHS (Saffir–Simpson hurricane scale)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Wind Speed (1-minute sustained)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(Km/hr)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7183447"/>
                  </a:ext>
                </a:extLst>
              </a:tr>
              <a:tr h="294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2020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Amphan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Category 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713978"/>
                  </a:ext>
                </a:extLst>
              </a:tr>
              <a:tr h="294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Fani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Category 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6175118"/>
                  </a:ext>
                </a:extLst>
              </a:tr>
              <a:tr h="294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Bulbul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Category 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155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6162572"/>
                  </a:ext>
                </a:extLst>
              </a:tr>
              <a:tr h="294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2009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Alia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Category 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120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6467582"/>
                  </a:ext>
                </a:extLst>
              </a:tr>
              <a:tr h="294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2008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Nargis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Category 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427834"/>
                  </a:ext>
                </a:extLst>
              </a:tr>
              <a:tr h="294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06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2007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Sidr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Category 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260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66517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549DF24-A4C6-442F-8C7E-E5153EB2D5B5}"/>
              </a:ext>
            </a:extLst>
          </p:cNvPr>
          <p:cNvSpPr/>
          <p:nvPr/>
        </p:nvSpPr>
        <p:spPr>
          <a:xfrm>
            <a:off x="381001" y="762000"/>
            <a:ext cx="8281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 of Severe cyclones in Bangladesh for last 20 years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C0B469F-0B15-4AE3-AB5A-786ADA106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82" y="4068183"/>
            <a:ext cx="8911524" cy="24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India: </a:t>
            </a:r>
            <a:r>
              <a:rPr lang="en-US" altLang="en-US" sz="2000" b="0" kern="0" dirty="0">
                <a:solidFill>
                  <a:srgbClr val="010407"/>
                </a:solidFill>
              </a:rPr>
              <a:t>80.0 m tall WT tower: designed using 20m/s (local  data), not consider the tropical cyclone speed, assuming thin structure (Umesh, et al., 2016)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Japan: </a:t>
            </a:r>
            <a:r>
              <a:rPr lang="en-US" altLang="en-US" sz="2000" b="0" kern="0" dirty="0">
                <a:solidFill>
                  <a:srgbClr val="010407"/>
                </a:solidFill>
              </a:rPr>
              <a:t>Class-T specifications are followed by Japan, Taiwan, Korea &amp; China as approved class was absent in </a:t>
            </a:r>
            <a:r>
              <a:rPr lang="en-US" sz="2000" b="0" kern="0" dirty="0">
                <a:solidFill>
                  <a:srgbClr val="010407"/>
                </a:solidFill>
              </a:rPr>
              <a:t>IEC61400-1, 2005</a:t>
            </a:r>
            <a:endParaRPr lang="en-GB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0841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42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8896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Challenges to Design OWT Tower in the Bay of Bengal Env.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9DF24-A4C6-442F-8C7E-E5153EB2D5B5}"/>
              </a:ext>
            </a:extLst>
          </p:cNvPr>
          <p:cNvSpPr/>
          <p:nvPr/>
        </p:nvSpPr>
        <p:spPr>
          <a:xfrm>
            <a:off x="381001" y="895290"/>
            <a:ext cx="8281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Tropical Class wind turbine specified by IEC (IEC 61400-1 Ed. 4.0, 2019)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C0B469F-0B15-4AE3-AB5A-786ADA106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76" y="4080845"/>
            <a:ext cx="8911524" cy="52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GB" altLang="en-US" sz="2000" b="0" kern="0" dirty="0">
                <a:solidFill>
                  <a:srgbClr val="FF0000"/>
                </a:solidFill>
              </a:rPr>
              <a:t>Tropical Cyclone class </a:t>
            </a:r>
            <a:r>
              <a:rPr lang="en-GB" altLang="en-US" sz="2000" b="0" kern="0" dirty="0">
                <a:solidFill>
                  <a:srgbClr val="010407"/>
                </a:solidFill>
              </a:rPr>
              <a:t>has included in the recent version of </a:t>
            </a:r>
            <a:r>
              <a:rPr lang="en-US" sz="2000" b="0" kern="0" dirty="0">
                <a:solidFill>
                  <a:srgbClr val="010407"/>
                </a:solidFill>
              </a:rPr>
              <a:t>IEC61400-1, 2019</a:t>
            </a:r>
            <a:r>
              <a:rPr lang="en-GB" sz="2000" b="0" kern="0" dirty="0">
                <a:solidFill>
                  <a:srgbClr val="010407"/>
                </a:solidFill>
              </a:rPr>
              <a:t> </a:t>
            </a:r>
            <a:endParaRPr lang="en-US" altLang="en-US" sz="2000" b="0" kern="0" dirty="0">
              <a:solidFill>
                <a:srgbClr val="01040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EE70C-DDED-4A16-96BE-B70B9C5DDC20}"/>
              </a:ext>
            </a:extLst>
          </p:cNvPr>
          <p:cNvPicPr/>
          <p:nvPr/>
        </p:nvPicPr>
        <p:blipFill rotWithShape="1">
          <a:blip r:embed="rId3"/>
          <a:srcRect l="18151" t="37462" r="6045" b="27955"/>
          <a:stretch/>
        </p:blipFill>
        <p:spPr bwMode="auto">
          <a:xfrm>
            <a:off x="381000" y="1312921"/>
            <a:ext cx="8281988" cy="2604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491427-E760-4608-BE7D-889B7B6DDCAC}"/>
              </a:ext>
            </a:extLst>
          </p:cNvPr>
          <p:cNvSpPr/>
          <p:nvPr/>
        </p:nvSpPr>
        <p:spPr bwMode="auto">
          <a:xfrm>
            <a:off x="3400425" y="2305051"/>
            <a:ext cx="3810000" cy="327216"/>
          </a:xfrm>
          <a:prstGeom prst="rect">
            <a:avLst/>
          </a:prstGeom>
          <a:solidFill>
            <a:srgbClr val="B0FF89">
              <a:alpha val="3882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6DCCB1-4E23-43F7-90E4-ABDBC6D1A5D7}"/>
                  </a:ext>
                </a:extLst>
              </p:cNvPr>
              <p:cNvSpPr/>
              <p:nvPr/>
            </p:nvSpPr>
            <p:spPr>
              <a:xfrm>
                <a:off x="3352800" y="4697202"/>
                <a:ext cx="29013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Vrinda" panose="020B0502040204020203" pitchFamily="34" charset="0"/>
                  </a:rPr>
                  <a:t>V</a:t>
                </a:r>
                <a:r>
                  <a:rPr lang="en-GB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Vrinda" panose="020B0502040204020203" pitchFamily="34" charset="0"/>
                  </a:rPr>
                  <a:t>e50</a:t>
                </a:r>
                <a:r>
                  <a:rPr lang="en-GB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Vrinda" panose="020B0502040204020203" pitchFamily="34" charset="0"/>
                  </a:rPr>
                  <a:t> = 1.4 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Vrinda" panose="020B0502040204020203" pitchFamily="34" charset="0"/>
                  </a:rPr>
                  <a:t>V</a:t>
                </a:r>
                <a:r>
                  <a:rPr lang="en-GB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Vrinda" panose="020B0502040204020203" pitchFamily="34" charset="0"/>
                  </a:rPr>
                  <a:t>ref,T</a:t>
                </a:r>
                <a:r>
                  <a:rPr lang="en-GB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Vrinda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Vrinda" panose="020B0502040204020203" pitchFamily="34" charset="0"/>
                  </a:rPr>
                  <a:t> 80 m/s.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6DCCB1-4E23-43F7-90E4-ABDBC6D1A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697202"/>
                <a:ext cx="2901307" cy="400110"/>
              </a:xfrm>
              <a:prstGeom prst="rect">
                <a:avLst/>
              </a:prstGeom>
              <a:blipFill>
                <a:blip r:embed="rId4"/>
                <a:stretch>
                  <a:fillRect l="-210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81070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43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334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OWT Tower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BEB96-46A0-4937-AB13-8BAEEC739C7D}"/>
              </a:ext>
            </a:extLst>
          </p:cNvPr>
          <p:cNvSpPr txBox="1"/>
          <p:nvPr/>
        </p:nvSpPr>
        <p:spPr>
          <a:xfrm>
            <a:off x="5064918" y="2825836"/>
            <a:ext cx="369332" cy="13882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E5C28-8916-46AA-8110-A08A254D1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21645"/>
            <a:ext cx="6482151" cy="57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5140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44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21050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Assumptions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5EF24FE-ADE7-4013-8196-481019CFD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91152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FE model of tower is </a:t>
            </a:r>
            <a:r>
              <a:rPr lang="en-US" altLang="en-US" sz="2000" b="0" kern="0" dirty="0">
                <a:solidFill>
                  <a:srgbClr val="FF0000"/>
                </a:solidFill>
              </a:rPr>
              <a:t>fully cantilever, fixed at the base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thin-walled circular cross section 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carrying horizontal and vertical concentrated forces at its free end 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distributed wind load along its height.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Tower material is </a:t>
            </a:r>
            <a:r>
              <a:rPr lang="en-US" altLang="en-US" sz="2000" b="0" kern="0" dirty="0">
                <a:solidFill>
                  <a:srgbClr val="FF0000"/>
                </a:solidFill>
              </a:rPr>
              <a:t>linearly elastic, isotropic and homogeneous</a:t>
            </a:r>
            <a:r>
              <a:rPr lang="en-US" altLang="en-US" sz="2000" b="0" kern="0" dirty="0">
                <a:solidFill>
                  <a:srgbClr val="010407"/>
                </a:solidFill>
              </a:rPr>
              <a:t>. 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Distributed aerodynamic loads are occurred due to wind, wave and earthquake forces.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The support of the tower is assumed as rigid.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The material property of structural steel of the tower should remain in the </a:t>
            </a:r>
            <a:r>
              <a:rPr lang="en-US" altLang="en-US" sz="2000" b="0" kern="0" dirty="0">
                <a:solidFill>
                  <a:srgbClr val="FF0000"/>
                </a:solidFill>
              </a:rPr>
              <a:t>elastic zone</a:t>
            </a:r>
            <a:r>
              <a:rPr lang="en-US" altLang="en-US" sz="2000" b="0" kern="0" dirty="0">
                <a:solidFill>
                  <a:srgbClr val="010407"/>
                </a:solidFill>
              </a:rPr>
              <a:t> under any load conditions.</a:t>
            </a:r>
          </a:p>
        </p:txBody>
      </p:sp>
    </p:spTree>
    <p:extLst>
      <p:ext uri="{BB962C8B-B14F-4D97-AF65-F5344CB8AC3E}">
        <p14:creationId xmlns:p14="http://schemas.microsoft.com/office/powerpoint/2010/main" val="369206295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45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60789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Technical Specification of Wind Turbine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75F54390-09D4-4D14-83B5-E4395CD076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3250626"/>
                  </p:ext>
                </p:extLst>
              </p:nvPr>
            </p:nvGraphicFramePr>
            <p:xfrm>
              <a:off x="1524000" y="838200"/>
              <a:ext cx="5802312" cy="5573024"/>
            </p:xfrm>
            <a:graphic>
              <a:graphicData uri="http://schemas.openxmlformats.org/drawingml/2006/table">
                <a:tbl>
                  <a:tblPr firstCol="1" bandRow="1">
                    <a:tableStyleId>{E269D01E-BC32-4049-B463-5C60D7B0CCD2}</a:tableStyleId>
                  </a:tblPr>
                  <a:tblGrid>
                    <a:gridCol w="3361694">
                      <a:extLst>
                        <a:ext uri="{9D8B030D-6E8A-4147-A177-3AD203B41FA5}">
                          <a16:colId xmlns:a16="http://schemas.microsoft.com/office/drawing/2014/main" val="2396965682"/>
                        </a:ext>
                      </a:extLst>
                    </a:gridCol>
                    <a:gridCol w="2440618">
                      <a:extLst>
                        <a:ext uri="{9D8B030D-6E8A-4147-A177-3AD203B41FA5}">
                          <a16:colId xmlns:a16="http://schemas.microsoft.com/office/drawing/2014/main" val="1291918399"/>
                        </a:ext>
                      </a:extLst>
                    </a:gridCol>
                  </a:tblGrid>
                  <a:tr h="29057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Wind turbine brand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STW 2.3-93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75127254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Manufacturer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Siemens (Germany)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8577823"/>
                      </a:ext>
                    </a:extLst>
                  </a:tr>
                  <a:tr h="25479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Rated power (kW)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2300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7835622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Cut-in wind speed, V</a:t>
                          </a:r>
                          <a:r>
                            <a:rPr lang="en-GB" sz="1800" b="0" baseline="-250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in</a:t>
                          </a: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(m/s)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3.00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01846975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Rated wind speed, V</a:t>
                          </a:r>
                          <a:r>
                            <a:rPr lang="en-GB" sz="1800" b="0" baseline="-250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design</a:t>
                          </a: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(m/s)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11.50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78512264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Cut-out wind speed, V</a:t>
                          </a:r>
                          <a:r>
                            <a:rPr lang="en-GB" sz="1800" b="0" baseline="-250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out</a:t>
                          </a: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(m/s)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25.00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55553861"/>
                      </a:ext>
                    </a:extLst>
                  </a:tr>
                  <a:tr h="29057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Hub height (m)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80-100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38323091"/>
                      </a:ext>
                    </a:extLst>
                  </a:tr>
                  <a:tr h="29057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Water depth (m)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84443137"/>
                      </a:ext>
                    </a:extLst>
                  </a:tr>
                  <a:tr h="29057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Wind class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IEC 1A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03042472"/>
                      </a:ext>
                    </a:extLst>
                  </a:tr>
                  <a:tr h="29057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Rotor diameter, R (m)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93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53699931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Rotational Speed, ω (rpm)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04798071"/>
                      </a:ext>
                    </a:extLst>
                  </a:tr>
                  <a:tr h="29057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Swept area,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(m</a:t>
                          </a:r>
                          <a:r>
                            <a:rPr lang="en-GB" sz="1800" b="0" baseline="300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6800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60105102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Nacelle weight,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𝑛𝑎𝑐𝑒𝑙𝑙𝑒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(t)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82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16105194"/>
                      </a:ext>
                    </a:extLst>
                  </a:tr>
                  <a:tr h="29057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Rotor weight,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𝑟𝑜𝑡𝑜𝑟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(t)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60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76799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75F54390-09D4-4D14-83B5-E4395CD076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3250626"/>
                  </p:ext>
                </p:extLst>
              </p:nvPr>
            </p:nvGraphicFramePr>
            <p:xfrm>
              <a:off x="1524000" y="838200"/>
              <a:ext cx="5802312" cy="5573024"/>
            </p:xfrm>
            <a:graphic>
              <a:graphicData uri="http://schemas.openxmlformats.org/drawingml/2006/table">
                <a:tbl>
                  <a:tblPr firstCol="1" bandRow="1">
                    <a:tableStyleId>{E269D01E-BC32-4049-B463-5C60D7B0CCD2}</a:tableStyleId>
                  </a:tblPr>
                  <a:tblGrid>
                    <a:gridCol w="3361694">
                      <a:extLst>
                        <a:ext uri="{9D8B030D-6E8A-4147-A177-3AD203B41FA5}">
                          <a16:colId xmlns:a16="http://schemas.microsoft.com/office/drawing/2014/main" val="2396965682"/>
                        </a:ext>
                      </a:extLst>
                    </a:gridCol>
                    <a:gridCol w="2440618">
                      <a:extLst>
                        <a:ext uri="{9D8B030D-6E8A-4147-A177-3AD203B41FA5}">
                          <a16:colId xmlns:a16="http://schemas.microsoft.com/office/drawing/2014/main" val="1291918399"/>
                        </a:ext>
                      </a:extLst>
                    </a:gridCol>
                  </a:tblGrid>
                  <a:tr h="2969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Wind turbine brand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STW 2.3-93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75127254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Manufacturer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Siemens (Germany)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8577823"/>
                      </a:ext>
                    </a:extLst>
                  </a:tr>
                  <a:tr h="2969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Rated power (kW)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2300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37835622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Cut-in wind speed, V</a:t>
                          </a:r>
                          <a:r>
                            <a:rPr lang="en-GB" sz="1800" b="0" baseline="-250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in</a:t>
                          </a: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(m/s)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3.00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01846975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Rated wind speed, V</a:t>
                          </a:r>
                          <a:r>
                            <a:rPr lang="en-GB" sz="1800" b="0" baseline="-250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design</a:t>
                          </a: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(m/s)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11.50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78512264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Cut-out wind speed, V</a:t>
                          </a:r>
                          <a:r>
                            <a:rPr lang="en-GB" sz="1800" b="0" baseline="-250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out</a:t>
                          </a: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(m/s)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25.00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55553861"/>
                      </a:ext>
                    </a:extLst>
                  </a:tr>
                  <a:tr h="2969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Hub height (m)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80-100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38323091"/>
                      </a:ext>
                    </a:extLst>
                  </a:tr>
                  <a:tr h="2969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Water depth (m)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84443137"/>
                      </a:ext>
                    </a:extLst>
                  </a:tr>
                  <a:tr h="2969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Wind class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IEC 1A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03042472"/>
                      </a:ext>
                    </a:extLst>
                  </a:tr>
                  <a:tr h="2969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Rotor diameter, R (m)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93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53699931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Rotational Speed, ω (rpm)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04798071"/>
                      </a:ext>
                    </a:extLst>
                  </a:tr>
                  <a:tr h="2969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449" t="-1506122" r="-73913" b="-3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6800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60105102"/>
                      </a:ext>
                    </a:extLst>
                  </a:tr>
                  <a:tr h="5329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449" t="-904598" r="-73913" b="-839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82</a:t>
                          </a:r>
                          <a:endParaRPr lang="en-US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16105194"/>
                      </a:ext>
                    </a:extLst>
                  </a:tr>
                  <a:tr h="2969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449" t="-1783673" r="-73913" b="-48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60</a:t>
                          </a:r>
                          <a:endParaRPr lang="en-US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767997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6504648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46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87639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Modelling Space, Coordinate System &amp; Elements for NLFE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1685F4-B240-4280-84C0-DAF2D18E12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9" y="972457"/>
            <a:ext cx="3247571" cy="33709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6608DE9-9686-4A9F-ACCF-AF075100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14400"/>
            <a:ext cx="5257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3D modelling Space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Cartesian Coordinate system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Used two NLFE Software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Abaqus/ CAE 2019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Staad.pro circular cross section 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4-node shell elements S4R are used in Abaqus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4-node thin plate elements used in Staad.pro</a:t>
            </a:r>
          </a:p>
        </p:txBody>
      </p:sp>
    </p:spTree>
    <p:extLst>
      <p:ext uri="{BB962C8B-B14F-4D97-AF65-F5344CB8AC3E}">
        <p14:creationId xmlns:p14="http://schemas.microsoft.com/office/powerpoint/2010/main" val="353767855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47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2787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Load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9E08727E-CAF3-455C-BC24-F99007D288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176" y="879675"/>
                <a:ext cx="8911524" cy="48091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v"/>
                  <a:defRPr sz="2800" b="1">
                    <a:solidFill>
                      <a:schemeClr val="accen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2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2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2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2"/>
                    </a:solidFill>
                    <a:latin typeface="+mn-lt"/>
                  </a:defRPr>
                </a:lvl9pPr>
              </a:lstStyle>
              <a:p>
                <a:pPr marL="231775" lvl="1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2000" b="0" kern="0" dirty="0">
                    <a:solidFill>
                      <a:srgbClr val="FF0000"/>
                    </a:solidFill>
                  </a:rPr>
                  <a:t>Dead Loads (D): </a:t>
                </a:r>
              </a:p>
              <a:p>
                <a:pPr marL="228600" lvl="1" indent="0" algn="ctr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GB" sz="2000" b="0">
                        <a:latin typeface="Cambria Math" panose="02040503050406030204" pitchFamily="18" charset="0"/>
                      </a:rPr>
                      <m:t> = (</m:t>
                    </m:r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>
                            <a:latin typeface="Cambria Math" panose="02040503050406030204" pitchFamily="18" charset="0"/>
                          </a:rPr>
                          <m:t>rotor</m:t>
                        </m:r>
                      </m:sub>
                    </m:sSub>
                    <m:r>
                      <a:rPr lang="en-GB" sz="2000" b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>
                            <a:latin typeface="Cambria Math" panose="02040503050406030204" pitchFamily="18" charset="0"/>
                          </a:rPr>
                          <m:t>nacelle</m:t>
                        </m:r>
                      </m:sub>
                    </m:sSub>
                  </m:oMath>
                </a14:m>
                <a:r>
                  <a:rPr lang="en-GB" sz="2000" b="0" dirty="0"/>
                  <a:t>) x g</a:t>
                </a:r>
              </a:p>
              <a:p>
                <a:pPr marL="228600" lvl="1" indent="0" algn="ctr"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altLang="en-US" sz="1050" b="0" kern="0" dirty="0">
                  <a:solidFill>
                    <a:srgbClr val="010407"/>
                  </a:solidFill>
                </a:endParaRPr>
              </a:p>
              <a:p>
                <a:pPr marL="231775" lvl="1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2000" b="0" kern="0" dirty="0">
                    <a:solidFill>
                      <a:srgbClr val="FF0000"/>
                    </a:solidFill>
                  </a:rPr>
                  <a:t>Wind Load (W) according to IEC61400-1, 2019</a:t>
                </a:r>
              </a:p>
              <a:p>
                <a:pPr marL="631825" lvl="2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2000" b="0" u="sng" kern="0" dirty="0">
                    <a:solidFill>
                      <a:srgbClr val="010407"/>
                    </a:solidFill>
                  </a:rPr>
                  <a:t>Thrust Force (Ft)</a:t>
                </a:r>
              </a:p>
              <a:p>
                <a:pPr marL="400050" lvl="2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GB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GB" sz="2000">
                          <a:latin typeface="Cambria Math" panose="02040503050406030204" pitchFamily="18" charset="0"/>
                        </a:rPr>
                        <m:t>ρ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  <m:sup>
                          <m:r>
                            <a:rPr lang="en-GB" sz="2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000"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altLang="en-US" sz="2000" b="0" u="sng" kern="0" dirty="0">
                  <a:solidFill>
                    <a:srgbClr val="010407"/>
                  </a:solidFill>
                </a:endParaRPr>
              </a:p>
              <a:p>
                <a:pPr marL="400050" lvl="2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altLang="en-US" sz="1000" b="0" u="sng" kern="0" dirty="0">
                  <a:solidFill>
                    <a:srgbClr val="010407"/>
                  </a:solidFill>
                </a:endParaRPr>
              </a:p>
              <a:p>
                <a:pPr marL="631825" lvl="2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2000" b="0" u="sng" kern="0" dirty="0">
                    <a:solidFill>
                      <a:srgbClr val="010407"/>
                    </a:solidFill>
                  </a:rPr>
                  <a:t>Extreme operating Gust Model  (EOG)</a:t>
                </a:r>
              </a:p>
              <a:p>
                <a:pPr marL="1089025" lvl="3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800" b="0" kern="0" dirty="0">
                    <a:solidFill>
                      <a:srgbClr val="010407"/>
                    </a:solidFill>
                  </a:rPr>
                  <a:t>Frequent operational events such as starts and stops, turbine is operating normally</a:t>
                </a:r>
              </a:p>
              <a:p>
                <a:pPr marL="1089025" lvl="3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800" b="0" kern="0" dirty="0">
                    <a:solidFill>
                      <a:srgbClr val="010407"/>
                    </a:solidFill>
                  </a:rPr>
                  <a:t>Maximum steady wind at hub height, </a:t>
                </a:r>
                <a:r>
                  <a:rPr lang="en-US" altLang="en-US" sz="1800" b="0" kern="0" dirty="0" err="1">
                    <a:solidFill>
                      <a:srgbClr val="010407"/>
                    </a:solidFill>
                  </a:rPr>
                  <a:t>Vhub</a:t>
                </a:r>
                <a:r>
                  <a:rPr lang="en-US" altLang="en-US" sz="1800" b="0" kern="0" dirty="0">
                    <a:solidFill>
                      <a:srgbClr val="010407"/>
                    </a:solidFill>
                  </a:rPr>
                  <a:t> = </a:t>
                </a:r>
                <a:r>
                  <a:rPr lang="en-US" altLang="en-US" sz="1800" kern="0" dirty="0">
                    <a:solidFill>
                      <a:srgbClr val="FF0000"/>
                    </a:solidFill>
                  </a:rPr>
                  <a:t>25 m/s</a:t>
                </a:r>
                <a:r>
                  <a:rPr lang="en-US" altLang="en-US" sz="1800" b="0" kern="0" dirty="0">
                    <a:solidFill>
                      <a:srgbClr val="010407"/>
                    </a:solidFill>
                  </a:rPr>
                  <a:t>, </a:t>
                </a:r>
                <a:r>
                  <a:rPr lang="en-US" altLang="en-US" sz="1800" b="0" kern="0" dirty="0" err="1">
                    <a:solidFill>
                      <a:srgbClr val="010407"/>
                    </a:solidFill>
                  </a:rPr>
                  <a:t>Vgust</a:t>
                </a:r>
                <a:r>
                  <a:rPr lang="en-US" altLang="en-US" sz="1800" b="0" kern="0" dirty="0">
                    <a:solidFill>
                      <a:srgbClr val="010407"/>
                    </a:solidFill>
                  </a:rPr>
                  <a:t> = 33 m/s</a:t>
                </a:r>
              </a:p>
              <a:p>
                <a:pPr marL="1089025" lvl="3" indent="-231775">
                  <a:spcBef>
                    <a:spcPts val="0"/>
                  </a:spcBef>
                  <a:spcAft>
                    <a:spcPts val="600"/>
                  </a:spcAft>
                </a:pPr>
                <a:endParaRPr lang="en-US" altLang="en-US" sz="1800" b="0" kern="0" dirty="0">
                  <a:solidFill>
                    <a:srgbClr val="010407"/>
                  </a:solidFill>
                </a:endParaRPr>
              </a:p>
              <a:p>
                <a:pPr marL="631825" lvl="2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2000" b="0" u="sng" kern="0" dirty="0">
                    <a:solidFill>
                      <a:srgbClr val="010407"/>
                    </a:solidFill>
                  </a:rPr>
                  <a:t>Extreme Wind Model (EWM)</a:t>
                </a:r>
              </a:p>
              <a:p>
                <a:pPr marL="1089025" lvl="3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800" b="0" kern="0" dirty="0">
                    <a:solidFill>
                      <a:srgbClr val="010407"/>
                    </a:solidFill>
                  </a:rPr>
                  <a:t>Turbine is assumed in parked condition</a:t>
                </a:r>
              </a:p>
              <a:p>
                <a:pPr marL="1089025" lvl="3" indent="-231775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en-US" sz="1800" b="0" kern="0" dirty="0">
                    <a:solidFill>
                      <a:srgbClr val="010407"/>
                    </a:solidFill>
                  </a:rPr>
                  <a:t>Class tropical </a:t>
                </a:r>
                <a:r>
                  <a:rPr lang="en-US" sz="1800" b="0" kern="0" dirty="0">
                    <a:solidFill>
                      <a:srgbClr val="010407"/>
                    </a:solidFill>
                  </a:rPr>
                  <a:t>( IEC61400-1, 2019)</a:t>
                </a:r>
                <a:r>
                  <a:rPr lang="en-GB" sz="2400" dirty="0"/>
                  <a:t> </a:t>
                </a:r>
                <a:r>
                  <a:rPr lang="en-GB" sz="1800" b="0" kern="0" dirty="0">
                    <a:solidFill>
                      <a:srgbClr val="010407"/>
                    </a:solidFill>
                  </a:rPr>
                  <a:t>Ve50 = 1.4Vref </a:t>
                </a:r>
                <a14:m>
                  <m:oMath xmlns:m="http://schemas.openxmlformats.org/officeDocument/2006/math">
                    <m:r>
                      <a:rPr lang="en-GB" sz="1800" b="0" kern="0">
                        <a:solidFill>
                          <a:srgbClr val="010407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1800" b="0" kern="0" dirty="0">
                    <a:solidFill>
                      <a:srgbClr val="010407"/>
                    </a:solidFill>
                  </a:rPr>
                  <a:t> </a:t>
                </a:r>
                <a:r>
                  <a:rPr lang="en-GB" sz="1800" kern="0" dirty="0">
                    <a:solidFill>
                      <a:srgbClr val="FF0000"/>
                    </a:solidFill>
                  </a:rPr>
                  <a:t>80m/s </a:t>
                </a:r>
                <a:r>
                  <a:rPr lang="en-GB" sz="1800" b="0" kern="0" dirty="0">
                    <a:solidFill>
                      <a:srgbClr val="010407"/>
                    </a:solidFill>
                  </a:rPr>
                  <a:t>which corresponds to 3-sec wind speed peaks</a:t>
                </a:r>
              </a:p>
            </p:txBody>
          </p:sp>
        </mc:Choice>
        <mc:Fallback xmlns="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9E08727E-CAF3-455C-BC24-F99007D28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76" y="879675"/>
                <a:ext cx="8911524" cy="4809117"/>
              </a:xfrm>
              <a:prstGeom prst="rect">
                <a:avLst/>
              </a:prstGeom>
              <a:blipFill>
                <a:blip r:embed="rId3"/>
                <a:stretch>
                  <a:fillRect t="-634" b="-195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91803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48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2787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Load Calculations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E08727E-CAF3-455C-BC24-F99007D2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76" y="838200"/>
            <a:ext cx="8911524" cy="38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Wind Load (W) Distribution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6CB0356-3A03-4861-9D79-DB018B87E9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453480"/>
              </p:ext>
            </p:extLst>
          </p:nvPr>
        </p:nvGraphicFramePr>
        <p:xfrm>
          <a:off x="1219200" y="1369277"/>
          <a:ext cx="6324600" cy="5031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932235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49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2787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Load Calculations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E08727E-CAF3-455C-BC24-F99007D2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76" y="852714"/>
            <a:ext cx="4947536" cy="259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u="sng" kern="0" dirty="0">
                <a:solidFill>
                  <a:srgbClr val="FF0000"/>
                </a:solidFill>
              </a:rPr>
              <a:t>Earthquake Loads (E): </a:t>
            </a:r>
          </a:p>
          <a:p>
            <a:pPr marL="0" indent="0">
              <a:buNone/>
            </a:pPr>
            <a:r>
              <a:rPr lang="en-GB" sz="2000" b="0" dirty="0">
                <a:solidFill>
                  <a:srgbClr val="000000"/>
                </a:solidFill>
              </a:rPr>
              <a:t>Parameters for </a:t>
            </a:r>
            <a:r>
              <a:rPr lang="en-GB" sz="2000" dirty="0">
                <a:solidFill>
                  <a:srgbClr val="FF0000"/>
                </a:solidFill>
              </a:rPr>
              <a:t>response-spectra analysis: </a:t>
            </a:r>
            <a:endParaRPr lang="en-US" sz="2000" b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0" dirty="0">
                <a:solidFill>
                  <a:srgbClr val="000000"/>
                </a:solidFill>
              </a:rPr>
              <a:t>Seismic Zone: 	Zone-I (Z = 0.12)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0" dirty="0">
                <a:solidFill>
                  <a:srgbClr val="000000"/>
                </a:solidFill>
              </a:rPr>
              <a:t>Soil Classification: SC (S = 1.15)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0" dirty="0">
                <a:solidFill>
                  <a:srgbClr val="000000"/>
                </a:solidFill>
              </a:rPr>
              <a:t>Material Damping: 5%</a:t>
            </a:r>
            <a:endParaRPr lang="en-US" sz="2000" b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b="0" dirty="0">
                <a:solidFill>
                  <a:srgbClr val="000000"/>
                </a:solidFill>
              </a:rPr>
              <a:t>Importance Factor (I): 	1.5</a:t>
            </a:r>
            <a:endParaRPr lang="en-US" altLang="en-US" sz="2000" b="0" kern="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E84FB8-AFF1-4631-B013-E4DF3A46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015" y="709992"/>
            <a:ext cx="64077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BB980D5-CC56-4DCD-9006-A3823DCDD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86143"/>
              </p:ext>
            </p:extLst>
          </p:nvPr>
        </p:nvGraphicFramePr>
        <p:xfrm>
          <a:off x="22860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91E66B3D-15B0-4CFE-BC74-21F732F2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936" y="1480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1C821D-E8AF-4528-B894-A363EEC8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t="14312" r="18146" b="26223"/>
          <a:stretch/>
        </p:blipFill>
        <p:spPr>
          <a:xfrm>
            <a:off x="4968042" y="802906"/>
            <a:ext cx="4162492" cy="56740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360777-975D-437D-AEFB-1E5ABC0696A1}"/>
              </a:ext>
            </a:extLst>
          </p:cNvPr>
          <p:cNvSpPr/>
          <p:nvPr/>
        </p:nvSpPr>
        <p:spPr>
          <a:xfrm>
            <a:off x="152400" y="6144794"/>
            <a:ext cx="571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Normalized design acceleration response spectrum for SC soil type 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8803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27158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Course Summary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38F759-B917-4609-8EBB-A9CBBBAA9B89}"/>
              </a:ext>
            </a:extLst>
          </p:cNvPr>
          <p:cNvSpPr/>
          <p:nvPr/>
        </p:nvSpPr>
        <p:spPr>
          <a:xfrm>
            <a:off x="176212" y="892065"/>
            <a:ext cx="8358188" cy="4040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>
                <a:tab pos="2347913" algn="l"/>
                <a:tab pos="5829300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Course Start Date:	30 September 2019	</a:t>
            </a:r>
          </a:p>
          <a:p>
            <a:pPr marL="11430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>
                <a:tab pos="2347913" algn="l"/>
                <a:tab pos="5829300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Course End Date: 	18 September 2020</a:t>
            </a:r>
          </a:p>
          <a:p>
            <a:pPr marL="11430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>
                <a:tab pos="2347913" algn="l"/>
                <a:tab pos="5829300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Total Credit Hours:	180 Credit</a:t>
            </a:r>
          </a:p>
          <a:p>
            <a:pPr marL="922338" lvl="1" indent="-46513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Taught learning– 120 Credits</a:t>
            </a:r>
          </a:p>
          <a:p>
            <a:pPr marL="922338" lvl="1" indent="-46513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Blip>
                <a:blip r:embed="rId3"/>
              </a:buBlip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Individual Research Project – 60 Credits</a:t>
            </a:r>
          </a:p>
          <a:p>
            <a:pPr marL="11430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>
                <a:tab pos="2347913" algn="l"/>
                <a:tab pos="5829300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No. of Semesters:	3</a:t>
            </a:r>
          </a:p>
          <a:p>
            <a:pPr marL="11430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>
                <a:tab pos="2347913" algn="l"/>
                <a:tab pos="5829300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Viva for MSc Dissertation: 14 September 2020</a:t>
            </a:r>
          </a:p>
          <a:p>
            <a:pPr marL="11430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>
                <a:tab pos="2347913" algn="l"/>
                <a:tab pos="5829300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Result Publication:	30 October, 2020</a:t>
            </a:r>
          </a:p>
          <a:p>
            <a:pPr marL="11430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>
                <a:tab pos="2347913" algn="l"/>
                <a:tab pos="5829300" algn="l"/>
              </a:tabLst>
              <a:defRPr/>
            </a:pPr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50595"/>
                  </a:outerShdw>
                </a:effectLst>
                <a:latin typeface="Calibri" panose="020F0502020204030204" pitchFamily="34" charset="0"/>
                <a:cs typeface="SolaimanLipi" panose="03000609000000000000" pitchFamily="65" charset="0"/>
              </a:rPr>
              <a:t>Certificate Issued:	25 November, 2020</a:t>
            </a:r>
          </a:p>
        </p:txBody>
      </p:sp>
    </p:spTree>
    <p:extLst>
      <p:ext uri="{BB962C8B-B14F-4D97-AF65-F5344CB8AC3E}">
        <p14:creationId xmlns:p14="http://schemas.microsoft.com/office/powerpoint/2010/main" val="37484675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50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2787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Load Calculations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E08727E-CAF3-455C-BC24-F99007D2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76" y="852715"/>
            <a:ext cx="4947536" cy="40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b="0" kern="0" dirty="0">
                <a:solidFill>
                  <a:srgbClr val="FF0000"/>
                </a:solidFill>
              </a:rPr>
              <a:t>Wave Load (F</a:t>
            </a:r>
            <a:r>
              <a:rPr lang="en-US" altLang="en-US" sz="2000" b="0" kern="0" baseline="-25000" dirty="0">
                <a:solidFill>
                  <a:srgbClr val="FF0000"/>
                </a:solidFill>
              </a:rPr>
              <a:t>D</a:t>
            </a:r>
            <a:r>
              <a:rPr lang="en-US" altLang="en-US" sz="2000" b="0" kern="0" dirty="0">
                <a:solidFill>
                  <a:srgbClr val="FF0000"/>
                </a:solidFill>
              </a:rPr>
              <a:t>):</a:t>
            </a:r>
          </a:p>
          <a:p>
            <a:pPr marL="0" indent="0">
              <a:buNone/>
            </a:pPr>
            <a:endParaRPr lang="en-US" altLang="en-US" sz="2000" b="0" kern="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E84FB8-AFF1-4631-B013-E4DF3A46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015" y="709992"/>
            <a:ext cx="64077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1E66B3D-15B0-4CFE-BC74-21F732F2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936" y="1480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F70395-6C58-43F7-A17D-029717D64899}"/>
              </a:ext>
            </a:extLst>
          </p:cNvPr>
          <p:cNvSpPr/>
          <p:nvPr/>
        </p:nvSpPr>
        <p:spPr>
          <a:xfrm>
            <a:off x="239488" y="1332189"/>
            <a:ext cx="2133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BNBC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6DADA2-CCEA-4052-9E48-A945FD74DA60}"/>
                  </a:ext>
                </a:extLst>
              </p:cNvPr>
              <p:cNvSpPr/>
              <p:nvPr/>
            </p:nvSpPr>
            <p:spPr>
              <a:xfrm>
                <a:off x="2104197" y="1980831"/>
                <a:ext cx="4011739" cy="412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altLang="en-US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Net Wave Force,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GB" b="0">
                        <a:latin typeface="Cambria Math" panose="02040503050406030204" pitchFamily="18" charset="0"/>
                      </a:rPr>
                      <m:t>=0.5</m:t>
                    </m:r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m:rPr>
                        <m:sty m:val="p"/>
                      </m:rPr>
                      <a:rPr lang="en-GB" b="0" i="1">
                        <a:latin typeface="Cambria Math" panose="02040503050406030204" pitchFamily="18" charset="0"/>
                      </a:rPr>
                      <m:t>D</m:t>
                    </m:r>
                    <m:sSubSup>
                      <m:sSub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GB" b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altLang="en-US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6DADA2-CCEA-4052-9E48-A945FD74DA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197" y="1980831"/>
                <a:ext cx="4011739" cy="412292"/>
              </a:xfrm>
              <a:prstGeom prst="rect">
                <a:avLst/>
              </a:prstGeom>
              <a:blipFill>
                <a:blip r:embed="rId3"/>
                <a:stretch>
                  <a:fillRect l="-1520" t="-588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1B7B99A2-6E4D-4B32-93EC-2C8B56CBAF63}"/>
              </a:ext>
            </a:extLst>
          </p:cNvPr>
          <p:cNvSpPr/>
          <p:nvPr/>
        </p:nvSpPr>
        <p:spPr>
          <a:xfrm>
            <a:off x="858519" y="2864190"/>
            <a:ext cx="80533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0513" algn="l"/>
                <a:tab pos="566738" algn="l"/>
              </a:tabLst>
            </a:pPr>
            <a:r>
              <a:rPr lang="en-GB" altLang="en-US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altLang="en-US" b="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GB" altLang="en-US" b="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	unit weight of water (</a:t>
            </a:r>
            <a:r>
              <a:rPr lang="en-GB" altLang="en-US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</a:t>
            </a:r>
            <a:r>
              <a:rPr lang="en-GB" altLang="en-US" b="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290513" algn="l"/>
                <a:tab pos="566738" algn="l"/>
              </a:tabLst>
            </a:pP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altLang="en-US" b="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altLang="en-US" b="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	breaking wave height (m)</a:t>
            </a:r>
          </a:p>
          <a:p>
            <a:pPr>
              <a:tabLst>
                <a:tab pos="290513" algn="l"/>
                <a:tab pos="566738" algn="l"/>
              </a:tabLst>
            </a:pP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	=	diameter of tower (m),</a:t>
            </a:r>
          </a:p>
          <a:p>
            <a:pPr>
              <a:tabLst>
                <a:tab pos="290513" algn="l"/>
                <a:tab pos="566738" algn="l"/>
              </a:tabLst>
            </a:pP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altLang="en-US" b="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altLang="en-US" b="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	coefficient of drag </a:t>
            </a:r>
          </a:p>
          <a:p>
            <a:pPr>
              <a:tabLst>
                <a:tab pos="290513" algn="l"/>
                <a:tab pos="566738" algn="l"/>
              </a:tabLst>
            </a:pPr>
            <a:r>
              <a:rPr lang="en-GB" altLang="en-US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=  1.75 for circular 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4430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51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68339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Forces acting on the OWT Tower (Simplified)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5666A-A83B-4BF1-BCF6-4F153E10B3A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12118" r="1568" b="21552"/>
          <a:stretch/>
        </p:blipFill>
        <p:spPr bwMode="auto">
          <a:xfrm>
            <a:off x="1447800" y="990600"/>
            <a:ext cx="6477000" cy="5257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804144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52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4139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Load Conditions and Cases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FF0E6-3229-4238-A2A1-990BE45DBB9F}"/>
              </a:ext>
            </a:extLst>
          </p:cNvPr>
          <p:cNvSpPr/>
          <p:nvPr/>
        </p:nvSpPr>
        <p:spPr>
          <a:xfrm>
            <a:off x="304800" y="3904693"/>
            <a:ext cx="4572000" cy="2572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Considered Design Load Cases: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571500" algn="l"/>
              </a:tabLs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DLC 1: 	1.4D + 1.4W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e50,EWM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571500" algn="l"/>
              </a:tabLs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DLC 2: 	1.2D + 1.6W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e50,EWM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+ 2.0F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571500" algn="l"/>
                <a:tab pos="628650" algn="l"/>
              </a:tabLs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DLC 3:	1.2D + 1.2W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EOG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+1.35 W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TF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571500" algn="l"/>
                <a:tab pos="628650" algn="l"/>
              </a:tabLs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DLC 4:	1.2D + 1.0E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571500" algn="l"/>
                <a:tab pos="628650" algn="l"/>
              </a:tabLs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DLC 5:	1.0D+1.0W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EOG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+1.0W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TF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+ 1.0F</a:t>
            </a:r>
            <a:r>
              <a:rPr lang="en-GB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FD8B4-E069-42F9-BC0B-BCD54C26E77E}"/>
              </a:ext>
            </a:extLst>
          </p:cNvPr>
          <p:cNvPicPr/>
          <p:nvPr/>
        </p:nvPicPr>
        <p:blipFill rotWithShape="1">
          <a:blip r:embed="rId3"/>
          <a:srcRect l="12915" t="45552" r="11252" b="35995"/>
          <a:stretch/>
        </p:blipFill>
        <p:spPr bwMode="auto">
          <a:xfrm>
            <a:off x="330200" y="1295400"/>
            <a:ext cx="8534400" cy="1218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2CAFFC-BF2E-48C5-ABD6-C93952AAE03F}"/>
              </a:ext>
            </a:extLst>
          </p:cNvPr>
          <p:cNvSpPr/>
          <p:nvPr/>
        </p:nvSpPr>
        <p:spPr>
          <a:xfrm>
            <a:off x="381000" y="8509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Partial Safety factor for loads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baseline="-25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IEC61400-1, 2005)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CEFF56-DAA4-44D1-96C7-5E3B1FC42436}"/>
              </a:ext>
            </a:extLst>
          </p:cNvPr>
          <p:cNvSpPr/>
          <p:nvPr/>
        </p:nvSpPr>
        <p:spPr>
          <a:xfrm>
            <a:off x="211380" y="2804408"/>
            <a:ext cx="8729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recommendations from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BNBC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 followed for all structural components but for wind turbine effects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IEC 61400-1: 2019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specified load factors has used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02723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53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39581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Mesh Convergence Study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094574"/>
              </p:ext>
            </p:extLst>
          </p:nvPr>
        </p:nvGraphicFramePr>
        <p:xfrm>
          <a:off x="2438400" y="815048"/>
          <a:ext cx="4554137" cy="398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8292118-5AF9-4450-AEC3-C00CD15641F7}"/>
              </a:ext>
            </a:extLst>
          </p:cNvPr>
          <p:cNvSpPr/>
          <p:nvPr/>
        </p:nvSpPr>
        <p:spPr>
          <a:xfrm>
            <a:off x="1676400" y="4800600"/>
            <a:ext cx="6196012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i="1" dirty="0">
                <a:solidFill>
                  <a:srgbClr val="262626"/>
                </a:solidFill>
                <a:latin typeface="Times New Roman" panose="02020603050405020304" pitchFamily="18" charset="0"/>
              </a:rPr>
              <a:t>Mesh convergence diagram for Wind Turbine Tower</a:t>
            </a:r>
            <a:endParaRPr lang="en-US" sz="1800" i="1" dirty="0">
              <a:solidFill>
                <a:srgbClr val="26262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1944D-4843-4D1A-AE9B-7FB3283C6E38}"/>
              </a:ext>
            </a:extLst>
          </p:cNvPr>
          <p:cNvSpPr/>
          <p:nvPr/>
        </p:nvSpPr>
        <p:spPr>
          <a:xfrm>
            <a:off x="1524000" y="5733668"/>
            <a:ext cx="6196012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Elements Used: 6940 for Abaqus, 7200 for </a:t>
            </a:r>
            <a:r>
              <a:rPr lang="en-GB" sz="1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Staad.Pro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416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54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2768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Model Validation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BC44DE-1AA9-47BF-9B7B-3447F8DA8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28913"/>
              </p:ext>
            </p:extLst>
          </p:nvPr>
        </p:nvGraphicFramePr>
        <p:xfrm>
          <a:off x="304801" y="4395652"/>
          <a:ext cx="8545507" cy="931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5526">
                  <a:extLst>
                    <a:ext uri="{9D8B030D-6E8A-4147-A177-3AD203B41FA5}">
                      <a16:colId xmlns:a16="http://schemas.microsoft.com/office/drawing/2014/main" val="396425268"/>
                    </a:ext>
                  </a:extLst>
                </a:gridCol>
                <a:gridCol w="1951607">
                  <a:extLst>
                    <a:ext uri="{9D8B030D-6E8A-4147-A177-3AD203B41FA5}">
                      <a16:colId xmlns:a16="http://schemas.microsoft.com/office/drawing/2014/main" val="2934699753"/>
                    </a:ext>
                  </a:extLst>
                </a:gridCol>
                <a:gridCol w="1788973">
                  <a:extLst>
                    <a:ext uri="{9D8B030D-6E8A-4147-A177-3AD203B41FA5}">
                      <a16:colId xmlns:a16="http://schemas.microsoft.com/office/drawing/2014/main" val="2730857554"/>
                    </a:ext>
                  </a:extLst>
                </a:gridCol>
                <a:gridCol w="1719401">
                  <a:extLst>
                    <a:ext uri="{9D8B030D-6E8A-4147-A177-3AD203B41FA5}">
                      <a16:colId xmlns:a16="http://schemas.microsoft.com/office/drawing/2014/main" val="2403737766"/>
                    </a:ext>
                  </a:extLst>
                </a:gridCol>
              </a:tblGrid>
              <a:tr h="594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Parameters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From Excel by Eq. (10) (Hz)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From Abaqus Model (Hz)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From Staad.Pro Model (Hz)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1704679"/>
                  </a:ext>
                </a:extLst>
              </a:tr>
              <a:tr h="3372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r>
                        <a:rPr lang="en-GB" sz="1200" baseline="30000">
                          <a:effectLst/>
                        </a:rPr>
                        <a:t>st</a:t>
                      </a:r>
                      <a:r>
                        <a:rPr lang="en-GB" sz="1200">
                          <a:effectLst/>
                        </a:rPr>
                        <a:t> natural 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0.614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0.587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0.593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94013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1CCDD4-FA0F-4484-957F-16894109F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36258"/>
              </p:ext>
            </p:extLst>
          </p:nvPr>
        </p:nvGraphicFramePr>
        <p:xfrm>
          <a:off x="228600" y="1357384"/>
          <a:ext cx="8749030" cy="1690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9013">
                  <a:extLst>
                    <a:ext uri="{9D8B030D-6E8A-4147-A177-3AD203B41FA5}">
                      <a16:colId xmlns:a16="http://schemas.microsoft.com/office/drawing/2014/main" val="983647659"/>
                    </a:ext>
                  </a:extLst>
                </a:gridCol>
                <a:gridCol w="1665072">
                  <a:extLst>
                    <a:ext uri="{9D8B030D-6E8A-4147-A177-3AD203B41FA5}">
                      <a16:colId xmlns:a16="http://schemas.microsoft.com/office/drawing/2014/main" val="2207474430"/>
                    </a:ext>
                  </a:extLst>
                </a:gridCol>
                <a:gridCol w="1831579">
                  <a:extLst>
                    <a:ext uri="{9D8B030D-6E8A-4147-A177-3AD203B41FA5}">
                      <a16:colId xmlns:a16="http://schemas.microsoft.com/office/drawing/2014/main" val="1160276941"/>
                    </a:ext>
                  </a:extLst>
                </a:gridCol>
                <a:gridCol w="2093366">
                  <a:extLst>
                    <a:ext uri="{9D8B030D-6E8A-4147-A177-3AD203B41FA5}">
                      <a16:colId xmlns:a16="http://schemas.microsoft.com/office/drawing/2014/main" val="2477097770"/>
                    </a:ext>
                  </a:extLst>
                </a:gridCol>
              </a:tblGrid>
              <a:tr h="580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Parameters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From Excel 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(</a:t>
                      </a:r>
                      <a:r>
                        <a:rPr lang="en-GB" sz="1200" dirty="0" err="1">
                          <a:effectLst/>
                        </a:rPr>
                        <a:t>kN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From Abaqus Model (kN)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From Staad.Pro Model (kN)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818027"/>
                  </a:ext>
                </a:extLst>
              </a:tr>
              <a:tr h="2775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Weight of Structure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3013.62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3023.23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3013.017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5524335"/>
                  </a:ext>
                </a:extLst>
              </a:tr>
              <a:tr h="2775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Mean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3016.62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169094"/>
                  </a:ext>
                </a:extLst>
              </a:tr>
              <a:tr h="2775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Standard Deviation,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4.679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220947"/>
                  </a:ext>
                </a:extLst>
              </a:tr>
              <a:tr h="2775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Coefficient of variation, C</a:t>
                      </a:r>
                      <a:r>
                        <a:rPr lang="en-GB" sz="1200" baseline="-25000">
                          <a:effectLst/>
                        </a:rPr>
                        <a:t>v</a:t>
                      </a:r>
                      <a:r>
                        <a:rPr lang="en-GB" sz="1200">
                          <a:effectLst/>
                        </a:rPr>
                        <a:t> (%)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0.155%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4583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1861996-E16B-4809-AAFA-A2FE4486E7DB}"/>
              </a:ext>
            </a:extLst>
          </p:cNvPr>
          <p:cNvSpPr/>
          <p:nvPr/>
        </p:nvSpPr>
        <p:spPr>
          <a:xfrm>
            <a:off x="304800" y="3886200"/>
            <a:ext cx="854550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i="1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Comparison of analytical and numerical natural frequencies of the tower</a:t>
            </a:r>
            <a:endParaRPr lang="en-US" i="1" dirty="0">
              <a:solidFill>
                <a:srgbClr val="262626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7467EC-BBD0-43DC-86DD-9A94834D4C39}"/>
              </a:ext>
            </a:extLst>
          </p:cNvPr>
          <p:cNvSpPr/>
          <p:nvPr/>
        </p:nvSpPr>
        <p:spPr>
          <a:xfrm>
            <a:off x="228600" y="914400"/>
            <a:ext cx="874903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i="1" dirty="0">
                <a:solidFill>
                  <a:srgbClr val="262626"/>
                </a:solidFill>
                <a:latin typeface="Times New Roman" panose="02020603050405020304" pitchFamily="18" charset="0"/>
              </a:rPr>
              <a:t>Comparison of analytical and numerical weights of the tower</a:t>
            </a:r>
            <a:endParaRPr lang="en-US" i="1" dirty="0">
              <a:solidFill>
                <a:srgbClr val="26262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9929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55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5984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Analysis of OWT Steel Tower Response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9DB33-CC41-4CB9-A6B1-2FD91BAB1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42" y="838200"/>
            <a:ext cx="4626658" cy="5760343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3C234F3-A8EF-4E74-82C1-98C89D73C7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4322307"/>
              </p:ext>
            </p:extLst>
          </p:nvPr>
        </p:nvGraphicFramePr>
        <p:xfrm>
          <a:off x="4876800" y="990600"/>
          <a:ext cx="4017058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6498161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56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Results and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19BF2-67E6-40B9-AFB5-9F49EE8A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2" y="990601"/>
            <a:ext cx="8903598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7121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57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Results and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95B9F-8DFC-4D28-99AF-78B36CEF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0" y="990600"/>
            <a:ext cx="879295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0211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58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Results and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CE063-C9C2-4B0C-9231-4F72E484888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2"/>
          <a:stretch/>
        </p:blipFill>
        <p:spPr bwMode="auto">
          <a:xfrm>
            <a:off x="260543" y="1477465"/>
            <a:ext cx="4167188" cy="434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F8E5D87F-4D9C-4989-B9F4-4EE1DFDD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5" y="762001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u="sng" kern="0" dirty="0">
                <a:solidFill>
                  <a:srgbClr val="FF0000"/>
                </a:solidFill>
              </a:rPr>
              <a:t>Lateral Deflection Check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08EE0-A2FC-444C-98F0-593FB8B94AF8}"/>
              </a:ext>
            </a:extLst>
          </p:cNvPr>
          <p:cNvSpPr/>
          <p:nvPr/>
        </p:nvSpPr>
        <p:spPr>
          <a:xfrm>
            <a:off x="5562600" y="2676965"/>
            <a:ext cx="2230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b="0" u="sng" kern="0" dirty="0">
                <a:solidFill>
                  <a:srgbClr val="FF0000"/>
                </a:solidFill>
              </a:rPr>
              <a:t>Allowable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1D69BDB-7FAA-40B2-B177-9D7E566B6777}"/>
                  </a:ext>
                </a:extLst>
              </p:cNvPr>
              <p:cNvSpPr/>
              <p:nvPr/>
            </p:nvSpPr>
            <p:spPr>
              <a:xfrm>
                <a:off x="5452046" y="3293819"/>
                <a:ext cx="2396554" cy="66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≤1.25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Tower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1D69BDB-7FAA-40B2-B177-9D7E566B67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046" y="3293819"/>
                <a:ext cx="2396554" cy="6685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ACC4AD0-A23B-4CA3-8583-AD2B7F79241D}"/>
                  </a:ext>
                </a:extLst>
              </p:cNvPr>
              <p:cNvSpPr/>
              <p:nvPr/>
            </p:nvSpPr>
            <p:spPr>
              <a:xfrm>
                <a:off x="5570373" y="3942211"/>
                <a:ext cx="162999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GB" b="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1.25m</a:t>
                </a:r>
                <a:endParaRPr lang="en-US" b="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ACC4AD0-A23B-4CA3-8583-AD2B7F792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373" y="3942211"/>
                <a:ext cx="1629998" cy="400110"/>
              </a:xfrm>
              <a:prstGeom prst="rect">
                <a:avLst/>
              </a:prstGeom>
              <a:blipFill>
                <a:blip r:embed="rId5"/>
                <a:stretch>
                  <a:fillRect t="-9231" r="-337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2E63CA-BA5B-4C45-8BEF-75E131AFC1E4}"/>
                  </a:ext>
                </a:extLst>
              </p:cNvPr>
              <p:cNvSpPr/>
              <p:nvPr/>
            </p:nvSpPr>
            <p:spPr>
              <a:xfrm>
                <a:off x="1127586" y="5820865"/>
                <a:ext cx="2433102" cy="429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design</m:t>
                        </m:r>
                      </m:sub>
                    </m:sSub>
                  </m:oMath>
                </a14:m>
                <a:r>
                  <a:rPr lang="en-GB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1.207m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2E63CA-BA5B-4C45-8BEF-75E131AFC1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586" y="5820865"/>
                <a:ext cx="2433102" cy="429092"/>
              </a:xfrm>
              <a:prstGeom prst="rect">
                <a:avLst/>
              </a:prstGeom>
              <a:blipFill>
                <a:blip r:embed="rId6"/>
                <a:stretch>
                  <a:fillRect t="-8571" r="-2005" b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25568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59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Results and Discussion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8E5D87F-4D9C-4989-B9F4-4EE1DFDD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5" y="762001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u="sng" kern="0" dirty="0">
                <a:solidFill>
                  <a:srgbClr val="FF0000"/>
                </a:solidFill>
              </a:rPr>
              <a:t>Ultimate Stress Check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08EE0-A2FC-444C-98F0-593FB8B94AF8}"/>
              </a:ext>
            </a:extLst>
          </p:cNvPr>
          <p:cNvSpPr/>
          <p:nvPr/>
        </p:nvSpPr>
        <p:spPr>
          <a:xfrm>
            <a:off x="5257800" y="1883044"/>
            <a:ext cx="2230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b="0" u="sng" kern="0" dirty="0">
                <a:solidFill>
                  <a:srgbClr val="FF0000"/>
                </a:solidFill>
              </a:rPr>
              <a:t>Allowable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ECB5DA1-D230-400C-9033-A578FDEFC5FA}"/>
                  </a:ext>
                </a:extLst>
              </p:cNvPr>
              <p:cNvSpPr/>
              <p:nvPr/>
            </p:nvSpPr>
            <p:spPr>
              <a:xfrm>
                <a:off x="5155324" y="2528812"/>
                <a:ext cx="2294474" cy="6803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allowable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yield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ECB5DA1-D230-400C-9033-A578FDEFC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324" y="2528812"/>
                <a:ext cx="2294474" cy="6803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329768E-0FDD-4E0E-B0CB-51AC4E6F8A81}"/>
                  </a:ext>
                </a:extLst>
              </p:cNvPr>
              <p:cNvSpPr/>
              <p:nvPr/>
            </p:nvSpPr>
            <p:spPr>
              <a:xfrm>
                <a:off x="4089364" y="3648875"/>
                <a:ext cx="4716005" cy="1172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Assuming S355 steel for this tower,</a:t>
                </a:r>
              </a:p>
              <a:p>
                <a:pPr algn="ctr"/>
                <a:r>
                  <a:rPr lang="en-GB" b="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yield</m:t>
                        </m:r>
                        <m:r>
                          <a:rPr lang="en-GB" b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b="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345 MPa (Eurocode 9, 2007).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allowable</m:t>
                        </m:r>
                      </m:sub>
                    </m:sSub>
                  </m:oMath>
                </a14:m>
                <a:r>
                  <a:rPr lang="en-GB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313.64 MPa</a:t>
                </a:r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329768E-0FDD-4E0E-B0CB-51AC4E6F8A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364" y="3648875"/>
                <a:ext cx="4716005" cy="1172629"/>
              </a:xfrm>
              <a:prstGeom prst="rect">
                <a:avLst/>
              </a:prstGeom>
              <a:blipFill>
                <a:blip r:embed="rId4"/>
                <a:stretch>
                  <a:fillRect t="-3125" b="-8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EEDF126-3BD5-499B-A9E8-147904A5D66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48"/>
          <a:stretch/>
        </p:blipFill>
        <p:spPr bwMode="auto">
          <a:xfrm>
            <a:off x="221954" y="1350582"/>
            <a:ext cx="4184946" cy="39961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51DE9C4-437B-489A-BF27-B9134BE4D6FA}"/>
                  </a:ext>
                </a:extLst>
              </p:cNvPr>
              <p:cNvSpPr/>
              <p:nvPr/>
            </p:nvSpPr>
            <p:spPr>
              <a:xfrm>
                <a:off x="1157687" y="5484132"/>
                <a:ext cx="2825838" cy="425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𝑑𝑒𝑠𝑖𝑔𝑛</m:t>
                        </m:r>
                      </m:sub>
                    </m:sSub>
                  </m:oMath>
                </a14:m>
                <a:r>
                  <a:rPr lang="en-GB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186.7 MPa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51DE9C4-437B-489A-BF27-B9134BE4D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87" y="5484132"/>
                <a:ext cx="2825838" cy="425053"/>
              </a:xfrm>
              <a:prstGeom prst="rect">
                <a:avLst/>
              </a:prstGeom>
              <a:blipFill>
                <a:blip r:embed="rId6"/>
                <a:stretch>
                  <a:fillRect t="-8696" r="-1296"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88313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6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27158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Course Summary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78916B-DB21-4D0F-BB2F-4FFAB8E22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715579"/>
              </p:ext>
            </p:extLst>
          </p:nvPr>
        </p:nvGraphicFramePr>
        <p:xfrm>
          <a:off x="152400" y="1066800"/>
          <a:ext cx="8805620" cy="5149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590598180"/>
                    </a:ext>
                  </a:extLst>
                </a:gridCol>
                <a:gridCol w="6425324">
                  <a:extLst>
                    <a:ext uri="{9D8B030D-6E8A-4147-A177-3AD203B41FA5}">
                      <a16:colId xmlns:a16="http://schemas.microsoft.com/office/drawing/2014/main" val="1483027072"/>
                    </a:ext>
                  </a:extLst>
                </a:gridCol>
                <a:gridCol w="1313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585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Module Name</a:t>
                      </a:r>
                      <a:endParaRPr lang="en-US" sz="24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Credits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538529"/>
                  </a:ext>
                </a:extLst>
              </a:tr>
              <a:tr h="497243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400" baseline="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2400" baseline="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Advanced Structures &amp; Design</a:t>
                      </a:r>
                      <a:endParaRPr lang="en-US" sz="2400" baseline="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400" baseline="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73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400" baseline="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2400" baseline="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Experimental &amp; Numerical Techniques in Structural Engineering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400" baseline="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03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Forensic Engineering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20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04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Foundation Engineering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20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8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05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Seismic Engineering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20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06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Structural Engineering &amp; Practice (SEP)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20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9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07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Individual Research Project/ Dissertation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60</a:t>
                      </a:r>
                      <a:endParaRPr lang="bn-BD" sz="2400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6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n-BD" sz="2400" b="1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Total = </a:t>
                      </a:r>
                      <a:endParaRPr lang="bn-BD" sz="2400" b="1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10407"/>
                          </a:solidFill>
                          <a:latin typeface="Calibri" panose="020F0502020204030204" pitchFamily="34" charset="0"/>
                          <a:cs typeface="SolaimanLipi" panose="03000609000000000000" pitchFamily="65" charset="0"/>
                        </a:rPr>
                        <a:t>180</a:t>
                      </a:r>
                      <a:endParaRPr lang="bn-BD" sz="2400" b="1" dirty="0">
                        <a:solidFill>
                          <a:srgbClr val="010407"/>
                        </a:solidFill>
                        <a:latin typeface="Calibri" panose="020F0502020204030204" pitchFamily="34" charset="0"/>
                        <a:cs typeface="SolaimanLipi" panose="03000609000000000000" pitchFamily="65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5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13872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60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Results and Discussion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8E5D87F-4D9C-4989-B9F4-4EE1DFDD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5" y="762001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u="sng" kern="0" dirty="0">
                <a:solidFill>
                  <a:srgbClr val="FF0000"/>
                </a:solidFill>
              </a:rPr>
              <a:t>Buckling Analysis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DE9C4-437B-489A-BF27-B9134BE4D6FA}"/>
              </a:ext>
            </a:extLst>
          </p:cNvPr>
          <p:cNvSpPr/>
          <p:nvPr/>
        </p:nvSpPr>
        <p:spPr>
          <a:xfrm>
            <a:off x="990600" y="5543490"/>
            <a:ext cx="3337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Load Multiplier = 95.337 MPa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2CC1B6-B756-45D1-B682-885AD598B337}"/>
              </a:ext>
            </a:extLst>
          </p:cNvPr>
          <p:cNvSpPr/>
          <p:nvPr/>
        </p:nvSpPr>
        <p:spPr>
          <a:xfrm>
            <a:off x="4462218" y="102361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design standard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(DNV GL AS, 2018)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this study, the minimum load multiplier is assumed as 1.4.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B9A08F-9075-481C-9B05-1AF464334A2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74"/>
          <a:stretch/>
        </p:blipFill>
        <p:spPr bwMode="auto">
          <a:xfrm>
            <a:off x="109782" y="1323320"/>
            <a:ext cx="4081218" cy="4160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831150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61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Results and Discussion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8E5D87F-4D9C-4989-B9F4-4EE1DFDD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05" y="762001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u="sng" kern="0" dirty="0">
                <a:solidFill>
                  <a:srgbClr val="FF0000"/>
                </a:solidFill>
              </a:rPr>
              <a:t>Modal Frequencies and Shapes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DE9C4-437B-489A-BF27-B9134BE4D6FA}"/>
              </a:ext>
            </a:extLst>
          </p:cNvPr>
          <p:cNvSpPr/>
          <p:nvPr/>
        </p:nvSpPr>
        <p:spPr>
          <a:xfrm>
            <a:off x="990600" y="5543490"/>
            <a:ext cx="3305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GB" b="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GB" b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modal frequency = 0.91 Hz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2CC1B6-B756-45D1-B682-885AD598B337}"/>
              </a:ext>
            </a:extLst>
          </p:cNvPr>
          <p:cNvSpPr/>
          <p:nvPr/>
        </p:nvSpPr>
        <p:spPr>
          <a:xfrm>
            <a:off x="4114800" y="2987645"/>
            <a:ext cx="48176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The tower is categorized as a </a:t>
            </a:r>
            <a:r>
              <a:rPr lang="en-GB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Stiff Tower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. So, the tower is fully free from the occurrence of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during the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start-up and shutdown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process of the rotor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ADE68-0834-4ACB-8CB7-209AD4CD800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4"/>
          <a:stretch/>
        </p:blipFill>
        <p:spPr bwMode="auto">
          <a:xfrm>
            <a:off x="169192" y="1285220"/>
            <a:ext cx="4165813" cy="41249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3A9DAEB-12F9-4DB2-83F8-75C53BCBD360}"/>
                  </a:ext>
                </a:extLst>
              </p:cNvPr>
              <p:cNvSpPr/>
              <p:nvPr/>
            </p:nvSpPr>
            <p:spPr>
              <a:xfrm>
                <a:off x="5390646" y="1752600"/>
                <a:ext cx="22774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≤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3A9DAEB-12F9-4DB2-83F8-75C53BCBD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646" y="1752600"/>
                <a:ext cx="2277483" cy="400110"/>
              </a:xfrm>
              <a:prstGeom prst="rect">
                <a:avLst/>
              </a:prstGeom>
              <a:blipFill>
                <a:blip r:embed="rId4"/>
                <a:stretch>
                  <a:fillRect t="-115385" r="-18449" b="-18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E81C9C7-13A3-4AFE-B988-FA8DF24A324C}"/>
                  </a:ext>
                </a:extLst>
              </p:cNvPr>
              <p:cNvSpPr/>
              <p:nvPr/>
            </p:nvSpPr>
            <p:spPr>
              <a:xfrm>
                <a:off x="4878343" y="2209800"/>
                <a:ext cx="31636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0.280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Hz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≤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≤ 0.762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E81C9C7-13A3-4AFE-B988-FA8DF24A32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343" y="2209800"/>
                <a:ext cx="3163687" cy="400110"/>
              </a:xfrm>
              <a:prstGeom prst="rect">
                <a:avLst/>
              </a:prstGeom>
              <a:blipFill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12105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62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20473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Final Output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D10F61-4485-4B85-B98E-62D345B469F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" b="2557"/>
          <a:stretch/>
        </p:blipFill>
        <p:spPr bwMode="auto">
          <a:xfrm>
            <a:off x="2286001" y="838200"/>
            <a:ext cx="41148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54806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63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173420"/>
            <a:ext cx="19495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Conclusions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2A8066E-9E68-4E5E-A277-E8A52AD7C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2" y="914400"/>
            <a:ext cx="8737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Increasing the base diameter with reducing the shell thickness along its height is an effective approach to optimize the mass of the Tower. </a:t>
            </a:r>
            <a:r>
              <a:rPr lang="en-US" altLang="en-US" sz="2000" b="0" kern="0" dirty="0">
                <a:solidFill>
                  <a:srgbClr val="FF0000"/>
                </a:solidFill>
              </a:rPr>
              <a:t>Final mass = 400.50 t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Mass of Tower increases around </a:t>
            </a:r>
            <a:r>
              <a:rPr lang="en-US" altLang="en-US" sz="2000" b="0" kern="0" dirty="0">
                <a:solidFill>
                  <a:srgbClr val="FF0000"/>
                </a:solidFill>
              </a:rPr>
              <a:t>21% </a:t>
            </a:r>
            <a:r>
              <a:rPr lang="en-US" altLang="en-US" sz="2000" b="0" kern="0" dirty="0">
                <a:solidFill>
                  <a:srgbClr val="010407"/>
                </a:solidFill>
              </a:rPr>
              <a:t>due to Tropical Class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Earthquake loading associated with </a:t>
            </a:r>
            <a:r>
              <a:rPr lang="en-US" altLang="en-US" sz="2000" b="0" kern="0" dirty="0">
                <a:solidFill>
                  <a:srgbClr val="FF0000"/>
                </a:solidFill>
              </a:rPr>
              <a:t>z = 0.12 </a:t>
            </a:r>
            <a:r>
              <a:rPr lang="en-US" altLang="en-US" sz="2000" b="0" kern="0" dirty="0">
                <a:solidFill>
                  <a:srgbClr val="010407"/>
                </a:solidFill>
              </a:rPr>
              <a:t>is not prominent compared to wind loading for OWT tower in the southern part of Bangladesh.</a:t>
            </a:r>
          </a:p>
          <a:p>
            <a:pPr marL="231775" lvl="1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Limitations: 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Integration with </a:t>
            </a:r>
            <a:r>
              <a:rPr lang="en-US" altLang="en-US" sz="2000" b="0" kern="0" dirty="0">
                <a:solidFill>
                  <a:srgbClr val="FF0000"/>
                </a:solidFill>
              </a:rPr>
              <a:t>Monopile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Absence of </a:t>
            </a:r>
            <a:r>
              <a:rPr lang="en-US" altLang="en-US" sz="2000" b="0" kern="0" dirty="0">
                <a:solidFill>
                  <a:srgbClr val="FF0000"/>
                </a:solidFill>
              </a:rPr>
              <a:t>Door Opening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Absence of 10-nodeed C3D10 continuum finite element (Abaqus)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Absence of 8-noded solid elements (</a:t>
            </a:r>
            <a:r>
              <a:rPr lang="en-US" altLang="en-US" sz="2000" b="0" kern="0" dirty="0" err="1">
                <a:solidFill>
                  <a:srgbClr val="010407"/>
                </a:solidFill>
              </a:rPr>
              <a:t>Staad.Pro</a:t>
            </a:r>
            <a:r>
              <a:rPr lang="en-US" altLang="en-US" sz="2000" b="0" kern="0" dirty="0">
                <a:solidFill>
                  <a:srgbClr val="010407"/>
                </a:solidFill>
              </a:rPr>
              <a:t>)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Rotor-assembly</a:t>
            </a:r>
            <a:r>
              <a:rPr lang="en-US" altLang="en-US" sz="2000" b="0" kern="0" dirty="0">
                <a:solidFill>
                  <a:srgbClr val="010407"/>
                </a:solidFill>
              </a:rPr>
              <a:t> installed on the center of tower top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Siemens SWT 2.3-93 MW </a:t>
            </a:r>
            <a:r>
              <a:rPr lang="en-US" altLang="en-US" sz="2000" b="0" kern="0" dirty="0">
                <a:solidFill>
                  <a:srgbClr val="010407"/>
                </a:solidFill>
              </a:rPr>
              <a:t>WT is used which is not perfectly matched with new specifications of IEC Class Tropical (IEC 61400-1 Ed. 4.0, 2019)</a:t>
            </a:r>
          </a:p>
          <a:p>
            <a:pPr marL="631825" lvl="2" indent="-231775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FF0000"/>
                </a:solidFill>
              </a:rPr>
              <a:t>Vessel Collision</a:t>
            </a:r>
          </a:p>
        </p:txBody>
      </p:sp>
    </p:spTree>
    <p:extLst>
      <p:ext uri="{BB962C8B-B14F-4D97-AF65-F5344CB8AC3E}">
        <p14:creationId xmlns:p14="http://schemas.microsoft.com/office/powerpoint/2010/main" val="365377261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64</a:t>
            </a:fld>
            <a:endParaRPr lang="en-US" altLang="ko-K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3619500" cy="52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53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6"/>
          <p:cNvSpPr txBox="1">
            <a:spLocks/>
          </p:cNvSpPr>
          <p:nvPr/>
        </p:nvSpPr>
        <p:spPr bwMode="auto">
          <a:xfrm>
            <a:off x="0" y="2971800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SolaimanLipi" panose="03000609000000000000" pitchFamily="65" charset="0"/>
              </a:rPr>
              <a:t>Thanks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SolaimanLipi" panose="03000609000000000000" pitchFamily="65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65</a:t>
            </a:fld>
            <a:endParaRPr lang="en-US" altLang="ko-K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7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6300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1: Advanced Structures &amp; Design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1"/>
            <a:ext cx="8458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Total Credit: 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Total Sub-Module: 3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Date of Starting: September 30, 2019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Assessment Type: Written Exam (3 hours)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b="0" kern="0" dirty="0">
                <a:solidFill>
                  <a:srgbClr val="FF0000"/>
                </a:solidFill>
              </a:rPr>
              <a:t>Date of Exam: October 25, 2019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en-US" sz="20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478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8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6300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1: Advanced Structures &amp; Design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914400"/>
            <a:ext cx="8610600" cy="53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1.1	Bridge Maintenance &amp; Management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Deterioration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Bridge Inspection &amp; Diagnosis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Maintenance &amp; Repair Options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Repair Products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1.2	Prestressed Concrete Structures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Concept, Analysis, </a:t>
            </a:r>
            <a:r>
              <a:rPr lang="en-US" altLang="en-US" sz="2000" b="0" kern="0" dirty="0" err="1">
                <a:solidFill>
                  <a:srgbClr val="010407"/>
                </a:solidFill>
              </a:rPr>
              <a:t>Magnel</a:t>
            </a:r>
            <a:r>
              <a:rPr lang="en-US" altLang="en-US" sz="2000" b="0" kern="0" dirty="0">
                <a:solidFill>
                  <a:srgbClr val="010407"/>
                </a:solidFill>
              </a:rPr>
              <a:t> Diagram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Limit State Design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Response 2000</a:t>
            </a:r>
          </a:p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1.3	Design of </a:t>
            </a:r>
            <a:r>
              <a:rPr lang="en-US" altLang="en-US" sz="2400" b="0" kern="0" dirty="0" err="1">
                <a:solidFill>
                  <a:srgbClr val="FF0000"/>
                </a:solidFill>
              </a:rPr>
              <a:t>Aluminium</a:t>
            </a:r>
            <a:r>
              <a:rPr lang="en-US" altLang="en-US" sz="2400" b="0" kern="0" dirty="0">
                <a:solidFill>
                  <a:srgbClr val="FF0000"/>
                </a:solidFill>
              </a:rPr>
              <a:t> Structures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Structural Aluminium in Bridges</a:t>
            </a:r>
          </a:p>
        </p:txBody>
      </p:sp>
      <p:pic>
        <p:nvPicPr>
          <p:cNvPr id="5" name="Picture 4" descr="Screen Shot 2015-10-30 at 7.23.39 AM.png">
            <a:extLst>
              <a:ext uri="{FF2B5EF4-FFF2-40B4-BE49-F238E27FC236}">
                <a16:creationId xmlns:a16="http://schemas.microsoft.com/office/drawing/2014/main" id="{A65F53EF-48B8-4D8F-8889-EF1BEA1E6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401222"/>
            <a:ext cx="3077435" cy="2237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1A19DD-DC66-47B9-81E6-F0F92056A3C5}"/>
              </a:ext>
            </a:extLst>
          </p:cNvPr>
          <p:cNvSpPr txBox="1"/>
          <p:nvPr/>
        </p:nvSpPr>
        <p:spPr>
          <a:xfrm>
            <a:off x="6893387" y="5924490"/>
            <a:ext cx="213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/>
              <a:t>Permissible zone</a:t>
            </a:r>
            <a:endParaRPr lang="en-US" sz="2000" b="0" baseline="-25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CA1234-5529-404E-BEF3-7EE22A75862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72400" y="4419600"/>
            <a:ext cx="457200" cy="15986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1490585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F6A09-CCE5-41A3-A2E7-1F732527177B}" type="slidenum">
              <a:rPr lang="ko-KR" altLang="en-US" smtClean="0"/>
              <a:pPr/>
              <a:t>9</a:t>
            </a:fld>
            <a:endParaRPr lang="en-US" altLang="ko-K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7B2032C-A341-409B-82D6-5C588BA175D2}"/>
              </a:ext>
            </a:extLst>
          </p:cNvPr>
          <p:cNvSpPr txBox="1">
            <a:spLocks/>
          </p:cNvSpPr>
          <p:nvPr/>
        </p:nvSpPr>
        <p:spPr bwMode="black">
          <a:xfrm>
            <a:off x="109781" y="238780"/>
            <a:ext cx="6300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tx1"/>
              </a:buClr>
              <a:buFontTx/>
            </a:pPr>
            <a:r>
              <a:rPr lang="en-US" sz="2800" kern="0" dirty="0">
                <a:cs typeface="SolaimanLipi" panose="03000609000000000000" pitchFamily="65" charset="0"/>
              </a:rPr>
              <a:t>Module 1: Advanced Structures &amp; Design</a:t>
            </a:r>
            <a:endParaRPr lang="en-US" sz="2800" kern="1200" dirty="0">
              <a:ea typeface="HY헤드라인M" pitchFamily="18" charset="-127"/>
              <a:cs typeface="SolaimanLipi" panose="03000609000000000000" pitchFamily="65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FB555CD-11BA-42C1-B215-FF821286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81" y="762000"/>
            <a:ext cx="888181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b="0" kern="0" dirty="0">
                <a:solidFill>
                  <a:srgbClr val="FF0000"/>
                </a:solidFill>
              </a:rPr>
              <a:t>1.3	Design of Aluminium Structures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Boats, Ships, Aircrafts, Railway, Cladding, Windows Facades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2000" b="0" kern="0" dirty="0">
                <a:solidFill>
                  <a:srgbClr val="010407"/>
                </a:solidFill>
              </a:rPr>
              <a:t>Structural Aluminium in Bridges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7DB60-0736-48E3-8AF7-8FBAA1488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0" y="2057400"/>
            <a:ext cx="3657600" cy="2403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C05C6B-181D-4C80-953A-BE45BCEB2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564325"/>
            <a:ext cx="2643188" cy="1970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75A7E-0563-4ABC-896F-884DB2DC8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868" y="2057400"/>
            <a:ext cx="4659532" cy="2403895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0F5794DA-4267-4D9A-9380-BE085AAC7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079" y="4419600"/>
            <a:ext cx="1873921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571500" indent="-5715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1800" b="0" kern="0" dirty="0">
                <a:solidFill>
                  <a:srgbClr val="FF0000"/>
                </a:solidFill>
              </a:rPr>
              <a:t>Sweden, 2013</a:t>
            </a:r>
            <a:endParaRPr lang="en-US" altLang="en-US" sz="1600" b="0" kern="0" dirty="0">
              <a:solidFill>
                <a:srgbClr val="0104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299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LGED_TAPI_2">
  <a:themeElements>
    <a:clrScheme name="010TGp_BizCom_bl_v2 1">
      <a:dk1>
        <a:srgbClr val="1D528D"/>
      </a:dk1>
      <a:lt1>
        <a:srgbClr val="FFFFFF"/>
      </a:lt1>
      <a:dk2>
        <a:srgbClr val="000000"/>
      </a:dk2>
      <a:lt2>
        <a:srgbClr val="DDDDDD"/>
      </a:lt2>
      <a:accent1>
        <a:srgbClr val="0099CC"/>
      </a:accent1>
      <a:accent2>
        <a:srgbClr val="79A8ED"/>
      </a:accent2>
      <a:accent3>
        <a:srgbClr val="FFFFFF"/>
      </a:accent3>
      <a:accent4>
        <a:srgbClr val="174578"/>
      </a:accent4>
      <a:accent5>
        <a:srgbClr val="AACAE2"/>
      </a:accent5>
      <a:accent6>
        <a:srgbClr val="6D98D7"/>
      </a:accent6>
      <a:hlink>
        <a:srgbClr val="518FE1"/>
      </a:hlink>
      <a:folHlink>
        <a:srgbClr val="9999FF"/>
      </a:folHlink>
    </a:clrScheme>
    <a:fontScheme name="010TGp_BizCom_bl_v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010TGp_BizCom_bl_v2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0099CC"/>
        </a:accent1>
        <a:accent2>
          <a:srgbClr val="79A8ED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6D98D7"/>
        </a:accent6>
        <a:hlink>
          <a:srgbClr val="518FE1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TGp_BizCom_bl_v2 2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5C96CA"/>
        </a:accent1>
        <a:accent2>
          <a:srgbClr val="29BBAA"/>
        </a:accent2>
        <a:accent3>
          <a:srgbClr val="FFFFFF"/>
        </a:accent3>
        <a:accent4>
          <a:srgbClr val="002A56"/>
        </a:accent4>
        <a:accent5>
          <a:srgbClr val="B5C9E1"/>
        </a:accent5>
        <a:accent6>
          <a:srgbClr val="24A99A"/>
        </a:accent6>
        <a:hlink>
          <a:srgbClr val="009390"/>
        </a:hlink>
        <a:folHlink>
          <a:srgbClr val="8FC5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0TGp_BizCom_bl_v2 3">
        <a:dk1>
          <a:srgbClr val="1C6184"/>
        </a:dk1>
        <a:lt1>
          <a:srgbClr val="FFFFFF"/>
        </a:lt1>
        <a:dk2>
          <a:srgbClr val="000000"/>
        </a:dk2>
        <a:lt2>
          <a:srgbClr val="DDDDDD"/>
        </a:lt2>
        <a:accent1>
          <a:srgbClr val="72B88E"/>
        </a:accent1>
        <a:accent2>
          <a:srgbClr val="75B5EF"/>
        </a:accent2>
        <a:accent3>
          <a:srgbClr val="FFFFFF"/>
        </a:accent3>
        <a:accent4>
          <a:srgbClr val="165270"/>
        </a:accent4>
        <a:accent5>
          <a:srgbClr val="BCD8C6"/>
        </a:accent5>
        <a:accent6>
          <a:srgbClr val="69A4D9"/>
        </a:accent6>
        <a:hlink>
          <a:srgbClr val="329ABA"/>
        </a:hlink>
        <a:folHlink>
          <a:srgbClr val="655D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LGED_TAPI_2</Template>
  <TotalTime>8548</TotalTime>
  <Words>3156</Words>
  <Application>Microsoft Office PowerPoint</Application>
  <PresentationFormat>On-screen Show (4:3)</PresentationFormat>
  <Paragraphs>575</Paragraphs>
  <Slides>65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0" baseType="lpstr">
      <vt:lpstr>굴림</vt:lpstr>
      <vt:lpstr>맑은 고딕</vt:lpstr>
      <vt:lpstr>AdorshoLipi</vt:lpstr>
      <vt:lpstr>Arial</vt:lpstr>
      <vt:lpstr>Calibri</vt:lpstr>
      <vt:lpstr>Cambria Math</vt:lpstr>
      <vt:lpstr>Courier New</vt:lpstr>
      <vt:lpstr>HY헤드라인M</vt:lpstr>
      <vt:lpstr>Noto Sans Symbols</vt:lpstr>
      <vt:lpstr>SolaimanLipi</vt:lpstr>
      <vt:lpstr>Times New Roman</vt:lpstr>
      <vt:lpstr>Verdana</vt:lpstr>
      <vt:lpstr>Vrinda</vt:lpstr>
      <vt:lpstr>Wingdings</vt:lpstr>
      <vt:lpstr>LGED_TAPI_2</vt:lpstr>
      <vt:lpstr>PowerPoint Presentation</vt:lpstr>
      <vt:lpstr>Presentation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</vt:lpstr>
      <vt:lpstr>Results of the case study</vt:lpstr>
      <vt:lpstr>Plan &amp; Elevation of Bridge showing various Dampers</vt:lpstr>
      <vt:lpstr>Installed Pier dampers</vt:lpstr>
      <vt:lpstr>Vertical to Ground  Dampers</vt:lpstr>
      <vt:lpstr>Deck showing  Chevron &amp; Tuned Mass Dampers</vt:lpstr>
      <vt:lpstr>Lesson Learnt &amp; Changes to Working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 of DU</dc:title>
  <dc:creator>TAPI</dc:creator>
  <cp:lastModifiedBy>Tapas Chowdhury</cp:lastModifiedBy>
  <cp:revision>937</cp:revision>
  <cp:lastPrinted>2018-05-16T08:02:58Z</cp:lastPrinted>
  <dcterms:created xsi:type="dcterms:W3CDTF">2012-10-10T19:36:00Z</dcterms:created>
  <dcterms:modified xsi:type="dcterms:W3CDTF">2021-11-04T04:49:08Z</dcterms:modified>
</cp:coreProperties>
</file>