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3"/>
  </p:notesMasterIdLst>
  <p:sldIdLst>
    <p:sldId id="256" r:id="rId2"/>
    <p:sldId id="347" r:id="rId3"/>
    <p:sldId id="345" r:id="rId4"/>
    <p:sldId id="351" r:id="rId5"/>
    <p:sldId id="352" r:id="rId6"/>
    <p:sldId id="357" r:id="rId7"/>
    <p:sldId id="360" r:id="rId8"/>
    <p:sldId id="359" r:id="rId9"/>
    <p:sldId id="362" r:id="rId10"/>
    <p:sldId id="363" r:id="rId11"/>
    <p:sldId id="368" r:id="rId12"/>
    <p:sldId id="364" r:id="rId13"/>
    <p:sldId id="367" r:id="rId14"/>
    <p:sldId id="369" r:id="rId15"/>
    <p:sldId id="370" r:id="rId16"/>
    <p:sldId id="371" r:id="rId17"/>
    <p:sldId id="372" r:id="rId18"/>
    <p:sldId id="373" r:id="rId19"/>
    <p:sldId id="374" r:id="rId20"/>
    <p:sldId id="375" r:id="rId21"/>
    <p:sldId id="376" r:id="rId22"/>
    <p:sldId id="380" r:id="rId23"/>
    <p:sldId id="341" r:id="rId24"/>
    <p:sldId id="344" r:id="rId25"/>
    <p:sldId id="381" r:id="rId26"/>
    <p:sldId id="382" r:id="rId27"/>
    <p:sldId id="383" r:id="rId28"/>
    <p:sldId id="384" r:id="rId29"/>
    <p:sldId id="385" r:id="rId30"/>
    <p:sldId id="386" r:id="rId31"/>
    <p:sldId id="379" r:id="rId32"/>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65" d="100"/>
          <a:sy n="65" d="100"/>
        </p:scale>
        <p:origin x="9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esktop\UM_Transportation%20Engineering\Different%20papers%20from%20database\All%20Downloaded%20and%20collected%20papers%20on%20RAP\Checked%20and%20Printed,%20Read\All%20HMA%20performance%20results%20w.r.to%20OBC.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8820164145254"/>
          <c:y val="1.7668509521416204E-2"/>
          <c:w val="0.85861826896079685"/>
          <c:h val="0.77064806399744334"/>
        </c:manualLayout>
      </c:layout>
      <c:barChart>
        <c:barDir val="col"/>
        <c:grouping val="clustered"/>
        <c:varyColors val="0"/>
        <c:ser>
          <c:idx val="1"/>
          <c:order val="0"/>
          <c:tx>
            <c:v>Stability (kN)</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'Stability &amp; Flow'!$A$4:$A$8</c:f>
              <c:strCache>
                <c:ptCount val="5"/>
                <c:pt idx="0">
                  <c:v>R0</c:v>
                </c:pt>
                <c:pt idx="1">
                  <c:v>R30</c:v>
                </c:pt>
                <c:pt idx="2">
                  <c:v>R50</c:v>
                </c:pt>
                <c:pt idx="3">
                  <c:v>R70</c:v>
                </c:pt>
                <c:pt idx="4">
                  <c:v>R100</c:v>
                </c:pt>
              </c:strCache>
            </c:strRef>
          </c:cat>
          <c:val>
            <c:numRef>
              <c:f>'Stability &amp; Flow'!$B$4:$B$8</c:f>
              <c:numCache>
                <c:formatCode>0.00</c:formatCode>
                <c:ptCount val="5"/>
                <c:pt idx="0">
                  <c:v>10.199999999999999</c:v>
                </c:pt>
                <c:pt idx="1">
                  <c:v>11.94</c:v>
                </c:pt>
                <c:pt idx="2">
                  <c:v>11.05</c:v>
                </c:pt>
                <c:pt idx="3">
                  <c:v>10.42</c:v>
                </c:pt>
                <c:pt idx="4">
                  <c:v>10.220000000000001</c:v>
                </c:pt>
              </c:numCache>
            </c:numRef>
          </c:val>
          <c:extLst>
            <c:ext xmlns:c16="http://schemas.microsoft.com/office/drawing/2014/chart" uri="{C3380CC4-5D6E-409C-BE32-E72D297353CC}">
              <c16:uniqueId val="{00000000-9533-479B-AD6D-75B324401AEB}"/>
            </c:ext>
          </c:extLst>
        </c:ser>
        <c:dLbls>
          <c:showLegendKey val="0"/>
          <c:showVal val="0"/>
          <c:showCatName val="0"/>
          <c:showSerName val="0"/>
          <c:showPercent val="0"/>
          <c:showBubbleSize val="0"/>
        </c:dLbls>
        <c:gapWidth val="163"/>
        <c:axId val="496321328"/>
        <c:axId val="496322640"/>
        <c:extLst>
          <c:ext xmlns:c15="http://schemas.microsoft.com/office/drawing/2012/chart" uri="{02D57815-91ED-43cb-92C2-25804820EDAC}">
            <c15:filteredBarSeries>
              <c15:ser>
                <c:idx val="0"/>
                <c:order val="1"/>
                <c:tx>
                  <c:v>Flow (mm)</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extLst>
                      <c:ext uri="{02D57815-91ED-43cb-92C2-25804820EDAC}">
                        <c15:formulaRef>
                          <c15:sqref>'Stability &amp; Flow'!$A$4:$A$8</c15:sqref>
                        </c15:formulaRef>
                      </c:ext>
                    </c:extLst>
                    <c:strCache>
                      <c:ptCount val="5"/>
                      <c:pt idx="0">
                        <c:v>R0</c:v>
                      </c:pt>
                      <c:pt idx="1">
                        <c:v>R30</c:v>
                      </c:pt>
                      <c:pt idx="2">
                        <c:v>R50</c:v>
                      </c:pt>
                      <c:pt idx="3">
                        <c:v>R70</c:v>
                      </c:pt>
                      <c:pt idx="4">
                        <c:v>R100</c:v>
                      </c:pt>
                    </c:strCache>
                  </c:strRef>
                </c:cat>
                <c:val>
                  <c:numRef>
                    <c:extLst>
                      <c:ext uri="{02D57815-91ED-43cb-92C2-25804820EDAC}">
                        <c15:formulaRef>
                          <c15:sqref>'Stability &amp; Flow'!$C$4:$C$8</c15:sqref>
                        </c15:formulaRef>
                      </c:ext>
                    </c:extLst>
                    <c:numCache>
                      <c:formatCode>0.00</c:formatCode>
                      <c:ptCount val="5"/>
                      <c:pt idx="0">
                        <c:v>3.01</c:v>
                      </c:pt>
                      <c:pt idx="1">
                        <c:v>3.1</c:v>
                      </c:pt>
                      <c:pt idx="2">
                        <c:v>3.35</c:v>
                      </c:pt>
                      <c:pt idx="3">
                        <c:v>3.42</c:v>
                      </c:pt>
                      <c:pt idx="4">
                        <c:v>3.97</c:v>
                      </c:pt>
                    </c:numCache>
                  </c:numRef>
                </c:val>
                <c:extLst>
                  <c:ext xmlns:c16="http://schemas.microsoft.com/office/drawing/2014/chart" uri="{C3380CC4-5D6E-409C-BE32-E72D297353CC}">
                    <c16:uniqueId val="{00000001-9533-479B-AD6D-75B324401AEB}"/>
                  </c:ext>
                </c:extLst>
              </c15:ser>
            </c15:filteredBarSeries>
            <c15:filteredBarSeries>
              <c15:ser>
                <c:idx val="2"/>
                <c:order val="2"/>
                <c:tx>
                  <c:v>Quotient (kN/mm)</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val>
                  <c:numRef>
                    <c:extLst xmlns:c15="http://schemas.microsoft.com/office/drawing/2012/chart">
                      <c:ext xmlns:c15="http://schemas.microsoft.com/office/drawing/2012/chart" uri="{02D57815-91ED-43cb-92C2-25804820EDAC}">
                        <c15:formulaRef>
                          <c15:sqref>'Stability &amp; Flow'!$D$4:$D$8</c15:sqref>
                        </c15:formulaRef>
                      </c:ext>
                    </c:extLst>
                    <c:numCache>
                      <c:formatCode>0.00</c:formatCode>
                      <c:ptCount val="5"/>
                      <c:pt idx="0">
                        <c:v>3.3887043189368771</c:v>
                      </c:pt>
                      <c:pt idx="1">
                        <c:v>3.851612903225806</c:v>
                      </c:pt>
                      <c:pt idx="2">
                        <c:v>3.2985074626865671</c:v>
                      </c:pt>
                      <c:pt idx="3">
                        <c:v>3.0467836257309941</c:v>
                      </c:pt>
                      <c:pt idx="4">
                        <c:v>2.5743073047858944</c:v>
                      </c:pt>
                    </c:numCache>
                  </c:numRef>
                </c:val>
                <c:extLst xmlns:c15="http://schemas.microsoft.com/office/drawing/2012/chart">
                  <c:ext xmlns:c16="http://schemas.microsoft.com/office/drawing/2014/chart" uri="{C3380CC4-5D6E-409C-BE32-E72D297353CC}">
                    <c16:uniqueId val="{00000002-9533-479B-AD6D-75B324401AEB}"/>
                  </c:ext>
                </c:extLst>
              </c15:ser>
            </c15:filteredBarSeries>
          </c:ext>
        </c:extLst>
      </c:barChart>
      <c:lineChart>
        <c:grouping val="standard"/>
        <c:varyColors val="0"/>
        <c:ser>
          <c:idx val="3"/>
          <c:order val="3"/>
          <c:tx>
            <c:v>Standard stability (kN)</c:v>
          </c:tx>
          <c:spPr>
            <a:ln w="38100" cap="rnd">
              <a:solidFill>
                <a:srgbClr val="FFFF00"/>
              </a:solidFill>
              <a:round/>
            </a:ln>
            <a:effectLst/>
          </c:spPr>
          <c:marker>
            <c:symbol val="none"/>
          </c:marker>
          <c:val>
            <c:numRef>
              <c:f>'Stability &amp; Flow'!$E$4:$E$8</c:f>
              <c:numCache>
                <c:formatCode>0.00</c:formatCode>
                <c:ptCount val="5"/>
                <c:pt idx="0">
                  <c:v>8</c:v>
                </c:pt>
                <c:pt idx="1">
                  <c:v>8</c:v>
                </c:pt>
                <c:pt idx="2">
                  <c:v>8</c:v>
                </c:pt>
                <c:pt idx="3">
                  <c:v>8</c:v>
                </c:pt>
                <c:pt idx="4">
                  <c:v>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9533-479B-AD6D-75B324401AEB}"/>
            </c:ext>
          </c:extLst>
        </c:ser>
        <c:dLbls>
          <c:showLegendKey val="0"/>
          <c:showVal val="0"/>
          <c:showCatName val="0"/>
          <c:showSerName val="0"/>
          <c:showPercent val="0"/>
          <c:showBubbleSize val="0"/>
        </c:dLbls>
        <c:marker val="1"/>
        <c:smooth val="0"/>
        <c:axId val="496321328"/>
        <c:axId val="496322640"/>
      </c:lineChart>
      <c:catAx>
        <c:axId val="496321328"/>
        <c:scaling>
          <c:orientation val="minMax"/>
        </c:scaling>
        <c:delete val="0"/>
        <c:axPos val="b"/>
        <c:title>
          <c:tx>
            <c:rich>
              <a:bodyPr rot="0" spcFirstLastPara="1" vertOverflow="ellipsis" vert="horz" wrap="square" anchor="ctr" anchorCtr="1"/>
              <a:lstStyle/>
              <a:p>
                <a:pPr>
                  <a:defRPr lang="en-US" sz="2000" b="0" i="0" u="none" strike="noStrike" kern="1200" baseline="0">
                    <a:solidFill>
                      <a:schemeClr val="tx2"/>
                    </a:solidFill>
                    <a:latin typeface="+mn-lt"/>
                    <a:ea typeface="+mn-ea"/>
                    <a:cs typeface="+mn-cs"/>
                  </a:defRPr>
                </a:pPr>
                <a:r>
                  <a:rPr lang="en-GB"/>
                  <a:t>Mix type</a:t>
                </a:r>
              </a:p>
            </c:rich>
          </c:tx>
          <c:layout>
            <c:manualLayout>
              <c:xMode val="edge"/>
              <c:yMode val="edge"/>
              <c:x val="0.46694327415715103"/>
              <c:y val="0.94859217065951873"/>
            </c:manualLayout>
          </c:layout>
          <c:overlay val="0"/>
          <c:spPr>
            <a:noFill/>
            <a:ln>
              <a:noFill/>
            </a:ln>
            <a:effectLst/>
          </c:spPr>
          <c:txPr>
            <a:bodyPr rot="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crossAx val="496322640"/>
        <c:crosses val="autoZero"/>
        <c:auto val="1"/>
        <c:lblAlgn val="ctr"/>
        <c:lblOffset val="100"/>
        <c:noMultiLvlLbl val="0"/>
      </c:catAx>
      <c:valAx>
        <c:axId val="4963226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r>
                  <a:rPr lang="en-GB"/>
                  <a:t>Stability (kN)</a:t>
                </a:r>
              </a:p>
            </c:rich>
          </c:tx>
          <c:layout>
            <c:manualLayout>
              <c:xMode val="edge"/>
              <c:yMode val="edge"/>
              <c:x val="5.4201554735308789E-3"/>
              <c:y val="0.23808371270616738"/>
            </c:manualLayout>
          </c:layout>
          <c:overlay val="0"/>
          <c:spPr>
            <a:noFill/>
            <a:ln>
              <a:noFill/>
            </a:ln>
            <a:effectLst/>
          </c:spPr>
          <c:txPr>
            <a:bodyPr rot="-54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crossAx val="49632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lang="en-US" sz="2000" b="0" i="0" u="none" strike="noStrike" kern="1200" baseline="0">
          <a:solidFill>
            <a:schemeClr val="tx2"/>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4770264455437"/>
          <c:y val="3.346327006135718E-2"/>
          <c:w val="0.78852297355445633"/>
          <c:h val="0.75704719009955734"/>
        </c:manualLayout>
      </c:layout>
      <c:barChart>
        <c:barDir val="col"/>
        <c:grouping val="clustered"/>
        <c:varyColors val="0"/>
        <c:ser>
          <c:idx val="2"/>
          <c:order val="0"/>
          <c:tx>
            <c:v>TSR value</c:v>
          </c:tx>
          <c:spPr>
            <a:solidFill>
              <a:schemeClr val="accent2">
                <a:lumMod val="75000"/>
              </a:schemeClr>
            </a:solidFill>
            <a:ln>
              <a:noFill/>
            </a:ln>
            <a:effectLst/>
          </c:spPr>
          <c:invertIfNegative val="0"/>
          <c:cat>
            <c:strRef>
              <c:f>'ITS_dry,wet &amp; TSR'!$B$4:$B$8</c:f>
              <c:strCache>
                <c:ptCount val="5"/>
                <c:pt idx="0">
                  <c:v>R0</c:v>
                </c:pt>
                <c:pt idx="1">
                  <c:v>R30</c:v>
                </c:pt>
                <c:pt idx="2">
                  <c:v>R50</c:v>
                </c:pt>
                <c:pt idx="3">
                  <c:v>R70</c:v>
                </c:pt>
                <c:pt idx="4">
                  <c:v>R100</c:v>
                </c:pt>
              </c:strCache>
            </c:strRef>
          </c:cat>
          <c:val>
            <c:numRef>
              <c:f>'ITS_dry,wet &amp; TSR'!$E$4:$E$8</c:f>
              <c:numCache>
                <c:formatCode>0.00%</c:formatCode>
                <c:ptCount val="5"/>
                <c:pt idx="0">
                  <c:v>0.88668110648139653</c:v>
                </c:pt>
                <c:pt idx="1">
                  <c:v>0.94809642864402299</c:v>
                </c:pt>
                <c:pt idx="2">
                  <c:v>0.93051645257786386</c:v>
                </c:pt>
                <c:pt idx="3">
                  <c:v>0.96203270332392488</c:v>
                </c:pt>
                <c:pt idx="4">
                  <c:v>0.97296889507892281</c:v>
                </c:pt>
              </c:numCache>
            </c:numRef>
          </c:val>
          <c:extLst>
            <c:ext xmlns:c16="http://schemas.microsoft.com/office/drawing/2014/chart" uri="{C3380CC4-5D6E-409C-BE32-E72D297353CC}">
              <c16:uniqueId val="{00000000-AAF1-41B7-A419-49C7B5BE3100}"/>
            </c:ext>
          </c:extLst>
        </c:ser>
        <c:dLbls>
          <c:showLegendKey val="0"/>
          <c:showVal val="0"/>
          <c:showCatName val="0"/>
          <c:showSerName val="0"/>
          <c:showPercent val="0"/>
          <c:showBubbleSize val="0"/>
        </c:dLbls>
        <c:gapWidth val="150"/>
        <c:axId val="496321328"/>
        <c:axId val="496322640"/>
      </c:barChart>
      <c:lineChart>
        <c:grouping val="standard"/>
        <c:varyColors val="0"/>
        <c:ser>
          <c:idx val="3"/>
          <c:order val="1"/>
          <c:tx>
            <c:strRef>
              <c:f>'ITS_dry,wet &amp; TSR'!$F$3</c:f>
              <c:strCache>
                <c:ptCount val="1"/>
                <c:pt idx="0">
                  <c:v>Minimum TSR value</c:v>
                </c:pt>
              </c:strCache>
            </c:strRef>
          </c:tx>
          <c:spPr>
            <a:ln w="38100" cap="rnd">
              <a:solidFill>
                <a:srgbClr val="FFFF00"/>
              </a:solidFill>
              <a:round/>
            </a:ln>
            <a:effectLst/>
          </c:spPr>
          <c:marker>
            <c:symbol val="none"/>
          </c:marker>
          <c:cat>
            <c:strRef>
              <c:f>'ITS_dry,wet &amp; TSR'!$B$4:$B$8</c:f>
              <c:strCache>
                <c:ptCount val="5"/>
                <c:pt idx="0">
                  <c:v>R0</c:v>
                </c:pt>
                <c:pt idx="1">
                  <c:v>R30</c:v>
                </c:pt>
                <c:pt idx="2">
                  <c:v>R50</c:v>
                </c:pt>
                <c:pt idx="3">
                  <c:v>R70</c:v>
                </c:pt>
                <c:pt idx="4">
                  <c:v>R100</c:v>
                </c:pt>
              </c:strCache>
            </c:strRef>
          </c:cat>
          <c:val>
            <c:numRef>
              <c:f>'ITS_dry,wet &amp; TSR'!$F$4:$F$8</c:f>
              <c:numCache>
                <c:formatCode>0.00</c:formatCode>
                <c:ptCount val="5"/>
                <c:pt idx="0">
                  <c:v>0.8</c:v>
                </c:pt>
                <c:pt idx="1">
                  <c:v>0.8</c:v>
                </c:pt>
                <c:pt idx="2">
                  <c:v>0.8</c:v>
                </c:pt>
                <c:pt idx="3">
                  <c:v>0.8</c:v>
                </c:pt>
                <c:pt idx="4">
                  <c:v>0.8</c:v>
                </c:pt>
              </c:numCache>
            </c:numRef>
          </c:val>
          <c:smooth val="0"/>
          <c:extLst>
            <c:ext xmlns:c16="http://schemas.microsoft.com/office/drawing/2014/chart" uri="{C3380CC4-5D6E-409C-BE32-E72D297353CC}">
              <c16:uniqueId val="{00000002-AAF1-41B7-A419-49C7B5BE3100}"/>
            </c:ext>
          </c:extLst>
        </c:ser>
        <c:dLbls>
          <c:showLegendKey val="0"/>
          <c:showVal val="0"/>
          <c:showCatName val="0"/>
          <c:showSerName val="0"/>
          <c:showPercent val="0"/>
          <c:showBubbleSize val="0"/>
        </c:dLbls>
        <c:marker val="1"/>
        <c:smooth val="0"/>
        <c:axId val="496321328"/>
        <c:axId val="496322640"/>
      </c:lineChart>
      <c:catAx>
        <c:axId val="496321328"/>
        <c:scaling>
          <c:orientation val="minMax"/>
        </c:scaling>
        <c:delete val="0"/>
        <c:axPos val="b"/>
        <c:title>
          <c:tx>
            <c:rich>
              <a:bodyPr rot="0" spcFirstLastPara="1" vertOverflow="ellipsis" vert="horz" wrap="square" anchor="ctr" anchorCtr="1"/>
              <a:lstStyle/>
              <a:p>
                <a:pPr>
                  <a:defRPr lang="en-US" sz="2000" b="0" i="0" u="none" strike="noStrike" kern="1200" baseline="0">
                    <a:solidFill>
                      <a:schemeClr val="tx2"/>
                    </a:solidFill>
                    <a:latin typeface="+mn-lt"/>
                    <a:ea typeface="+mn-ea"/>
                    <a:cs typeface="+mn-cs"/>
                  </a:defRPr>
                </a:pPr>
                <a:r>
                  <a:rPr lang="en-US"/>
                  <a:t>Mix type</a:t>
                </a:r>
              </a:p>
            </c:rich>
          </c:tx>
          <c:layout>
            <c:manualLayout>
              <c:xMode val="edge"/>
              <c:yMode val="edge"/>
              <c:x val="0.52087385961241628"/>
              <c:y val="0.92452420359526521"/>
            </c:manualLayout>
          </c:layout>
          <c:overlay val="0"/>
          <c:spPr>
            <a:noFill/>
            <a:ln>
              <a:noFill/>
            </a:ln>
            <a:effectLst/>
          </c:spPr>
          <c:txPr>
            <a:bodyPr rot="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crossAx val="496322640"/>
        <c:crosses val="autoZero"/>
        <c:auto val="1"/>
        <c:lblAlgn val="ctr"/>
        <c:lblOffset val="100"/>
        <c:noMultiLvlLbl val="0"/>
      </c:catAx>
      <c:valAx>
        <c:axId val="496322640"/>
        <c:scaling>
          <c:orientation val="minMax"/>
          <c:max val="1"/>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r>
                  <a:rPr lang="en-US"/>
                  <a:t>TSR (%)</a:t>
                </a:r>
              </a:p>
            </c:rich>
          </c:tx>
          <c:layout>
            <c:manualLayout>
              <c:xMode val="edge"/>
              <c:yMode val="edge"/>
              <c:x val="7.0489868265742371E-3"/>
              <c:y val="0.29009578757274729"/>
            </c:manualLayout>
          </c:layout>
          <c:overlay val="0"/>
          <c:spPr>
            <a:noFill/>
            <a:ln>
              <a:noFill/>
            </a:ln>
            <a:effectLst/>
          </c:spPr>
          <c:txPr>
            <a:bodyPr rot="-54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2"/>
                </a:solidFill>
                <a:latin typeface="+mn-lt"/>
                <a:ea typeface="+mn-ea"/>
                <a:cs typeface="+mn-cs"/>
              </a:defRPr>
            </a:pPr>
            <a:endParaRPr lang="en-US"/>
          </a:p>
        </c:txPr>
        <c:crossAx val="49632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lang="en-US" sz="2000" b="0" i="0" u="none" strike="noStrike" kern="1200" baseline="0">
          <a:solidFill>
            <a:schemeClr val="tx2"/>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41520200647051"/>
          <c:y val="0.12066847112860893"/>
          <c:w val="0.73317867594182007"/>
          <c:h val="0.68083263479037959"/>
        </c:manualLayout>
      </c:layout>
      <c:barChart>
        <c:barDir val="col"/>
        <c:grouping val="clustered"/>
        <c:varyColors val="0"/>
        <c:ser>
          <c:idx val="0"/>
          <c:order val="0"/>
          <c:tx>
            <c:v>Resilient Modulus /MPa</c:v>
          </c:tx>
          <c:spPr>
            <a:solidFill>
              <a:schemeClr val="accent6">
                <a:lumMod val="75000"/>
              </a:schemeClr>
            </a:solidFill>
            <a:ln>
              <a:noFill/>
            </a:ln>
            <a:effectLst/>
          </c:spPr>
          <c:invertIfNegative val="0"/>
          <c:cat>
            <c:strRef>
              <c:f>ITFT!$B$4:$B$8</c:f>
              <c:strCache>
                <c:ptCount val="5"/>
                <c:pt idx="0">
                  <c:v>R0</c:v>
                </c:pt>
                <c:pt idx="1">
                  <c:v>R30</c:v>
                </c:pt>
                <c:pt idx="2">
                  <c:v>R50</c:v>
                </c:pt>
                <c:pt idx="3">
                  <c:v>R70</c:v>
                </c:pt>
                <c:pt idx="4">
                  <c:v>R100</c:v>
                </c:pt>
              </c:strCache>
            </c:strRef>
          </c:cat>
          <c:val>
            <c:numRef>
              <c:f>ITFT!$C$4:$C$8</c:f>
              <c:numCache>
                <c:formatCode>0</c:formatCode>
                <c:ptCount val="5"/>
                <c:pt idx="0">
                  <c:v>1341</c:v>
                </c:pt>
                <c:pt idx="1">
                  <c:v>1366</c:v>
                </c:pt>
                <c:pt idx="2">
                  <c:v>1406</c:v>
                </c:pt>
                <c:pt idx="3">
                  <c:v>1364</c:v>
                </c:pt>
                <c:pt idx="4">
                  <c:v>1271</c:v>
                </c:pt>
              </c:numCache>
            </c:numRef>
          </c:val>
          <c:extLst>
            <c:ext xmlns:c16="http://schemas.microsoft.com/office/drawing/2014/chart" uri="{C3380CC4-5D6E-409C-BE32-E72D297353CC}">
              <c16:uniqueId val="{00000000-80AC-4D94-B2E9-8DD76BED8B26}"/>
            </c:ext>
          </c:extLst>
        </c:ser>
        <c:dLbls>
          <c:showLegendKey val="0"/>
          <c:showVal val="0"/>
          <c:showCatName val="0"/>
          <c:showSerName val="0"/>
          <c:showPercent val="0"/>
          <c:showBubbleSize val="0"/>
        </c:dLbls>
        <c:gapWidth val="150"/>
        <c:axId val="496321328"/>
        <c:axId val="496322640"/>
      </c:barChart>
      <c:catAx>
        <c:axId val="49632132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Mix type</a:t>
                </a:r>
              </a:p>
            </c:rich>
          </c:tx>
          <c:layout>
            <c:manualLayout>
              <c:xMode val="edge"/>
              <c:yMode val="edge"/>
              <c:x val="0.4495515525532145"/>
              <c:y val="0.9082975396656625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6322640"/>
        <c:crosses val="autoZero"/>
        <c:auto val="1"/>
        <c:lblAlgn val="ctr"/>
        <c:lblOffset val="100"/>
        <c:noMultiLvlLbl val="0"/>
      </c:catAx>
      <c:valAx>
        <c:axId val="496322640"/>
        <c:scaling>
          <c:orientation val="minMax"/>
          <c:max val="15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Number of cycles to failure</a:t>
                </a:r>
              </a:p>
            </c:rich>
          </c:tx>
          <c:layout>
            <c:manualLayout>
              <c:xMode val="edge"/>
              <c:yMode val="edge"/>
              <c:x val="7.8234975200655102E-3"/>
              <c:y val="0.1312788428634195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6321328"/>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53277331218528"/>
          <c:y val="2.3067220764071163E-2"/>
          <c:w val="0.79846722668781478"/>
          <c:h val="0.78147608980158534"/>
        </c:manualLayout>
      </c:layout>
      <c:barChart>
        <c:barDir val="col"/>
        <c:grouping val="clustered"/>
        <c:varyColors val="0"/>
        <c:ser>
          <c:idx val="0"/>
          <c:order val="0"/>
          <c:tx>
            <c:v>Mass loss (%)</c:v>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Cantabro!$B$4:$B$8</c:f>
              <c:strCache>
                <c:ptCount val="5"/>
                <c:pt idx="0">
                  <c:v>R0</c:v>
                </c:pt>
                <c:pt idx="1">
                  <c:v>R30</c:v>
                </c:pt>
                <c:pt idx="2">
                  <c:v>R50</c:v>
                </c:pt>
                <c:pt idx="3">
                  <c:v>R70</c:v>
                </c:pt>
                <c:pt idx="4">
                  <c:v>R100</c:v>
                </c:pt>
              </c:strCache>
            </c:strRef>
          </c:cat>
          <c:val>
            <c:numRef>
              <c:f>Cantabro!$C$4:$C$8</c:f>
              <c:numCache>
                <c:formatCode>0.0%</c:formatCode>
                <c:ptCount val="5"/>
                <c:pt idx="0">
                  <c:v>2.41E-2</c:v>
                </c:pt>
                <c:pt idx="1">
                  <c:v>2.5899999999999999E-2</c:v>
                </c:pt>
                <c:pt idx="2">
                  <c:v>3.4500000000000003E-2</c:v>
                </c:pt>
                <c:pt idx="3">
                  <c:v>2.1000000000000001E-2</c:v>
                </c:pt>
                <c:pt idx="4">
                  <c:v>1.3100000000000001E-2</c:v>
                </c:pt>
              </c:numCache>
            </c:numRef>
          </c:val>
          <c:extLst>
            <c:ext xmlns:c16="http://schemas.microsoft.com/office/drawing/2014/chart" uri="{C3380CC4-5D6E-409C-BE32-E72D297353CC}">
              <c16:uniqueId val="{00000000-C826-4ACB-84F1-57B7A0F6A1E0}"/>
            </c:ext>
          </c:extLst>
        </c:ser>
        <c:dLbls>
          <c:showLegendKey val="0"/>
          <c:showVal val="0"/>
          <c:showCatName val="0"/>
          <c:showSerName val="0"/>
          <c:showPercent val="0"/>
          <c:showBubbleSize val="0"/>
        </c:dLbls>
        <c:gapWidth val="150"/>
        <c:axId val="496321328"/>
        <c:axId val="496322640"/>
      </c:barChart>
      <c:lineChart>
        <c:grouping val="standard"/>
        <c:varyColors val="0"/>
        <c:ser>
          <c:idx val="1"/>
          <c:order val="1"/>
          <c:tx>
            <c:strRef>
              <c:f>Cantabro!$D$3</c:f>
              <c:strCache>
                <c:ptCount val="1"/>
                <c:pt idx="0">
                  <c:v>Maximum value</c:v>
                </c:pt>
              </c:strCache>
            </c:strRef>
          </c:tx>
          <c:spPr>
            <a:ln w="19050" cap="rnd">
              <a:solidFill>
                <a:srgbClr val="FF0000"/>
              </a:solidFill>
              <a:round/>
            </a:ln>
            <a:effectLst/>
          </c:spPr>
          <c:marker>
            <c:symbol val="none"/>
          </c:marker>
          <c:trendline>
            <c:spPr>
              <a:ln w="19050" cap="rnd">
                <a:solidFill>
                  <a:srgbClr val="FF0000"/>
                </a:solidFill>
                <a:prstDash val="sysDot"/>
              </a:ln>
              <a:effectLst/>
            </c:spPr>
            <c:trendlineType val="linear"/>
            <c:dispRSqr val="0"/>
            <c:dispEq val="0"/>
          </c:trendline>
          <c:trendline>
            <c:spPr>
              <a:ln w="38100" cap="rnd">
                <a:solidFill>
                  <a:srgbClr val="FFFF00"/>
                </a:solidFill>
                <a:prstDash val="solid"/>
              </a:ln>
              <a:effectLst/>
            </c:spPr>
            <c:trendlineType val="linear"/>
            <c:forward val="0.4"/>
            <c:backward val="0.4"/>
            <c:dispRSqr val="0"/>
            <c:dispEq val="0"/>
          </c:trendline>
          <c:cat>
            <c:strRef>
              <c:f>Cantabro!$B$4:$B$8</c:f>
              <c:strCache>
                <c:ptCount val="5"/>
                <c:pt idx="0">
                  <c:v>R0</c:v>
                </c:pt>
                <c:pt idx="1">
                  <c:v>R30</c:v>
                </c:pt>
                <c:pt idx="2">
                  <c:v>R50</c:v>
                </c:pt>
                <c:pt idx="3">
                  <c:v>R70</c:v>
                </c:pt>
                <c:pt idx="4">
                  <c:v>R100</c:v>
                </c:pt>
              </c:strCache>
            </c:strRef>
          </c:cat>
          <c:val>
            <c:numRef>
              <c:f>Cantabro!$D$4:$D$8</c:f>
              <c:numCache>
                <c:formatCode>0%</c:formatCode>
                <c:ptCount val="5"/>
                <c:pt idx="0">
                  <c:v>0.15</c:v>
                </c:pt>
                <c:pt idx="1">
                  <c:v>0.15</c:v>
                </c:pt>
                <c:pt idx="2">
                  <c:v>0.15</c:v>
                </c:pt>
                <c:pt idx="3">
                  <c:v>0.15</c:v>
                </c:pt>
                <c:pt idx="4">
                  <c:v>0.15</c:v>
                </c:pt>
              </c:numCache>
            </c:numRef>
          </c:val>
          <c:smooth val="0"/>
          <c:extLst>
            <c:ext xmlns:c16="http://schemas.microsoft.com/office/drawing/2014/chart" uri="{C3380CC4-5D6E-409C-BE32-E72D297353CC}">
              <c16:uniqueId val="{00000003-C826-4ACB-84F1-57B7A0F6A1E0}"/>
            </c:ext>
          </c:extLst>
        </c:ser>
        <c:dLbls>
          <c:showLegendKey val="0"/>
          <c:showVal val="0"/>
          <c:showCatName val="0"/>
          <c:showSerName val="0"/>
          <c:showPercent val="0"/>
          <c:showBubbleSize val="0"/>
        </c:dLbls>
        <c:marker val="1"/>
        <c:smooth val="0"/>
        <c:axId val="496321328"/>
        <c:axId val="496322640"/>
      </c:lineChart>
      <c:catAx>
        <c:axId val="496321328"/>
        <c:scaling>
          <c:orientation val="minMax"/>
        </c:scaling>
        <c:delete val="0"/>
        <c:axPos val="b"/>
        <c:title>
          <c:tx>
            <c:rich>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r>
                  <a:rPr lang="en-US"/>
                  <a:t>Mix type</a:t>
                </a:r>
              </a:p>
            </c:rich>
          </c:tx>
          <c:layout>
            <c:manualLayout>
              <c:xMode val="edge"/>
              <c:yMode val="edge"/>
              <c:x val="0.4714265789240113"/>
              <c:y val="0.93460228929717115"/>
            </c:manualLayout>
          </c:layout>
          <c:overlay val="0"/>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496322640"/>
        <c:crosses val="autoZero"/>
        <c:auto val="1"/>
        <c:lblAlgn val="ctr"/>
        <c:lblOffset val="100"/>
        <c:noMultiLvlLbl val="0"/>
      </c:catAx>
      <c:valAx>
        <c:axId val="496322640"/>
        <c:scaling>
          <c:orientation val="minMax"/>
          <c:max val="0.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r>
                  <a:rPr lang="en-US"/>
                  <a:t>Mass loss</a:t>
                </a:r>
              </a:p>
            </c:rich>
          </c:tx>
          <c:layout>
            <c:manualLayout>
              <c:xMode val="edge"/>
              <c:yMode val="edge"/>
              <c:x val="6.6022544283413868E-3"/>
              <c:y val="0.33360673665791774"/>
            </c:manualLayout>
          </c:layout>
          <c:overlay val="0"/>
          <c:spPr>
            <a:noFill/>
            <a:ln>
              <a:noFill/>
            </a:ln>
            <a:effectLst/>
          </c:spPr>
          <c:txPr>
            <a:bodyPr rot="-54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496321328"/>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lang="en-US" sz="2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17625838250551"/>
          <c:y val="3.8634441528142313E-2"/>
          <c:w val="0.75526824176758145"/>
          <c:h val="0.75791811045231916"/>
        </c:manualLayout>
      </c:layout>
      <c:barChart>
        <c:barDir val="col"/>
        <c:grouping val="clustered"/>
        <c:varyColors val="0"/>
        <c:ser>
          <c:idx val="0"/>
          <c:order val="0"/>
          <c:tx>
            <c:v>Resilient Modulus /MPa</c:v>
          </c:tx>
          <c:spPr>
            <a:solidFill>
              <a:schemeClr val="accent1"/>
            </a:solidFill>
            <a:ln>
              <a:noFill/>
            </a:ln>
            <a:effectLst/>
          </c:spPr>
          <c:invertIfNegative val="0"/>
          <c:cat>
            <c:strRef>
              <c:f>'Resilient Modulus'!$B$4:$B$8</c:f>
              <c:strCache>
                <c:ptCount val="5"/>
                <c:pt idx="0">
                  <c:v>R0</c:v>
                </c:pt>
                <c:pt idx="1">
                  <c:v>R30</c:v>
                </c:pt>
                <c:pt idx="2">
                  <c:v>R50</c:v>
                </c:pt>
                <c:pt idx="3">
                  <c:v>R70</c:v>
                </c:pt>
                <c:pt idx="4">
                  <c:v>R100</c:v>
                </c:pt>
              </c:strCache>
            </c:strRef>
          </c:cat>
          <c:val>
            <c:numRef>
              <c:f>'Resilient Modulus'!$C$4:$C$8</c:f>
              <c:numCache>
                <c:formatCode>0</c:formatCode>
                <c:ptCount val="5"/>
                <c:pt idx="0">
                  <c:v>13544</c:v>
                </c:pt>
                <c:pt idx="1">
                  <c:v>13323</c:v>
                </c:pt>
                <c:pt idx="2">
                  <c:v>15476</c:v>
                </c:pt>
                <c:pt idx="3">
                  <c:v>16106</c:v>
                </c:pt>
                <c:pt idx="4">
                  <c:v>16966</c:v>
                </c:pt>
              </c:numCache>
            </c:numRef>
          </c:val>
          <c:extLst>
            <c:ext xmlns:c16="http://schemas.microsoft.com/office/drawing/2014/chart" uri="{C3380CC4-5D6E-409C-BE32-E72D297353CC}">
              <c16:uniqueId val="{00000000-3BF0-4A4C-819D-A089D543141D}"/>
            </c:ext>
          </c:extLst>
        </c:ser>
        <c:dLbls>
          <c:showLegendKey val="0"/>
          <c:showVal val="0"/>
          <c:showCatName val="0"/>
          <c:showSerName val="0"/>
          <c:showPercent val="0"/>
          <c:showBubbleSize val="0"/>
        </c:dLbls>
        <c:gapWidth val="150"/>
        <c:axId val="496321328"/>
        <c:axId val="496322640"/>
      </c:barChart>
      <c:catAx>
        <c:axId val="496321328"/>
        <c:scaling>
          <c:orientation val="minMax"/>
        </c:scaling>
        <c:delete val="0"/>
        <c:axPos val="b"/>
        <c:title>
          <c:tx>
            <c:rich>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r>
                  <a:rPr lang="en-US"/>
                  <a:t>Mix type</a:t>
                </a:r>
              </a:p>
            </c:rich>
          </c:tx>
          <c:layout>
            <c:manualLayout>
              <c:xMode val="edge"/>
              <c:yMode val="edge"/>
              <c:x val="0.44563352117275973"/>
              <c:y val="0.9172308635098918"/>
            </c:manualLayout>
          </c:layout>
          <c:overlay val="0"/>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496322640"/>
        <c:crosses val="autoZero"/>
        <c:auto val="1"/>
        <c:lblAlgn val="ctr"/>
        <c:lblOffset val="100"/>
        <c:noMultiLvlLbl val="0"/>
      </c:catAx>
      <c:valAx>
        <c:axId val="496322640"/>
        <c:scaling>
          <c:orientation val="minMax"/>
          <c:min val="7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r>
                  <a:rPr lang="en-US"/>
                  <a:t>Resilient Modulus (MPa)</a:t>
                </a:r>
              </a:p>
            </c:rich>
          </c:tx>
          <c:overlay val="0"/>
          <c:spPr>
            <a:noFill/>
            <a:ln>
              <a:noFill/>
            </a:ln>
            <a:effectLst/>
          </c:spPr>
          <c:txPr>
            <a:bodyPr rot="-54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crossAx val="49632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lang="en-US" sz="2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6197975253094"/>
          <c:y val="0.14562002275312855"/>
          <c:w val="0.82535368793186548"/>
          <c:h val="0.66476718445144833"/>
        </c:manualLayout>
      </c:layout>
      <c:barChart>
        <c:barDir val="col"/>
        <c:grouping val="stacked"/>
        <c:varyColors val="0"/>
        <c:ser>
          <c:idx val="0"/>
          <c:order val="0"/>
          <c:tx>
            <c:v>Stability</c:v>
          </c:tx>
          <c:spPr>
            <a:solidFill>
              <a:srgbClr val="00B050"/>
            </a:solidFill>
            <a:ln>
              <a:noFill/>
            </a:ln>
            <a:effectLst/>
          </c:spPr>
          <c:invertIfNegative val="0"/>
          <c:cat>
            <c:strRef>
              <c:f>'Perf graph (Abst)'!$B$14:$B$18</c:f>
              <c:strCache>
                <c:ptCount val="5"/>
                <c:pt idx="0">
                  <c:v>R0</c:v>
                </c:pt>
                <c:pt idx="1">
                  <c:v>R30</c:v>
                </c:pt>
                <c:pt idx="2">
                  <c:v>R50</c:v>
                </c:pt>
                <c:pt idx="3">
                  <c:v>R70</c:v>
                </c:pt>
                <c:pt idx="4">
                  <c:v>R100</c:v>
                </c:pt>
              </c:strCache>
            </c:strRef>
          </c:cat>
          <c:val>
            <c:numRef>
              <c:f>'Perf graph (Final) (2)'!$C$12:$C$17</c:f>
              <c:numCache>
                <c:formatCode>0.00</c:formatCode>
                <c:ptCount val="5"/>
                <c:pt idx="0">
                  <c:v>1.2749999999999999</c:v>
                </c:pt>
                <c:pt idx="1">
                  <c:v>1.4924999999999999</c:v>
                </c:pt>
                <c:pt idx="2">
                  <c:v>1.3812500000000001</c:v>
                </c:pt>
                <c:pt idx="3">
                  <c:v>1.3025</c:v>
                </c:pt>
                <c:pt idx="4">
                  <c:v>1.2775000000000001</c:v>
                </c:pt>
              </c:numCache>
            </c:numRef>
          </c:val>
          <c:extLst>
            <c:ext xmlns:c16="http://schemas.microsoft.com/office/drawing/2014/chart" uri="{C3380CC4-5D6E-409C-BE32-E72D297353CC}">
              <c16:uniqueId val="{00000000-FA25-4988-9E8F-BE7FD0BEDA13}"/>
            </c:ext>
          </c:extLst>
        </c:ser>
        <c:ser>
          <c:idx val="3"/>
          <c:order val="1"/>
          <c:tx>
            <c:v>TSR</c:v>
          </c:tx>
          <c:spPr>
            <a:solidFill>
              <a:srgbClr val="FFC000"/>
            </a:solidFill>
            <a:ln>
              <a:noFill/>
            </a:ln>
            <a:effectLst/>
          </c:spPr>
          <c:invertIfNegative val="0"/>
          <c:cat>
            <c:strRef>
              <c:f>'Perf graph (Abst)'!$B$14:$B$18</c:f>
              <c:strCache>
                <c:ptCount val="5"/>
                <c:pt idx="0">
                  <c:v>R0</c:v>
                </c:pt>
                <c:pt idx="1">
                  <c:v>R30</c:v>
                </c:pt>
                <c:pt idx="2">
                  <c:v>R50</c:v>
                </c:pt>
                <c:pt idx="3">
                  <c:v>R70</c:v>
                </c:pt>
                <c:pt idx="4">
                  <c:v>R100</c:v>
                </c:pt>
              </c:strCache>
            </c:strRef>
          </c:cat>
          <c:val>
            <c:numRef>
              <c:f>'Perf graph (Final) (2)'!$D$12:$D$17</c:f>
              <c:numCache>
                <c:formatCode>0.00</c:formatCode>
                <c:ptCount val="5"/>
                <c:pt idx="0">
                  <c:v>1.1083513831017455</c:v>
                </c:pt>
                <c:pt idx="1">
                  <c:v>1.1851205358050287</c:v>
                </c:pt>
                <c:pt idx="2">
                  <c:v>1.16314556572233</c:v>
                </c:pt>
                <c:pt idx="3">
                  <c:v>1.2025408791549059</c:v>
                </c:pt>
                <c:pt idx="4">
                  <c:v>1.2162111188486535</c:v>
                </c:pt>
              </c:numCache>
            </c:numRef>
          </c:val>
          <c:extLst>
            <c:ext xmlns:c16="http://schemas.microsoft.com/office/drawing/2014/chart" uri="{C3380CC4-5D6E-409C-BE32-E72D297353CC}">
              <c16:uniqueId val="{00000001-FA25-4988-9E8F-BE7FD0BEDA13}"/>
            </c:ext>
          </c:extLst>
        </c:ser>
        <c:ser>
          <c:idx val="4"/>
          <c:order val="2"/>
          <c:tx>
            <c:v>Resilient Modulus</c:v>
          </c:tx>
          <c:spPr>
            <a:solidFill>
              <a:srgbClr val="C00000"/>
            </a:solidFill>
            <a:ln>
              <a:noFill/>
            </a:ln>
            <a:effectLst/>
          </c:spPr>
          <c:invertIfNegative val="0"/>
          <c:cat>
            <c:strRef>
              <c:f>'Perf graph (Abst)'!$B$14:$B$18</c:f>
              <c:strCache>
                <c:ptCount val="5"/>
                <c:pt idx="0">
                  <c:v>R0</c:v>
                </c:pt>
                <c:pt idx="1">
                  <c:v>R30</c:v>
                </c:pt>
                <c:pt idx="2">
                  <c:v>R50</c:v>
                </c:pt>
                <c:pt idx="3">
                  <c:v>R70</c:v>
                </c:pt>
                <c:pt idx="4">
                  <c:v>R100</c:v>
                </c:pt>
              </c:strCache>
            </c:strRef>
          </c:cat>
          <c:val>
            <c:numRef>
              <c:f>'Perf graph (Final) (2)'!$H$3:$H$8</c:f>
              <c:numCache>
                <c:formatCode>0.00</c:formatCode>
                <c:ptCount val="5"/>
                <c:pt idx="0">
                  <c:v>1</c:v>
                </c:pt>
                <c:pt idx="1">
                  <c:v>0.98368281157708215</c:v>
                </c:pt>
                <c:pt idx="2">
                  <c:v>1.1426461901949203</c:v>
                </c:pt>
                <c:pt idx="3">
                  <c:v>1.189161252215003</c:v>
                </c:pt>
                <c:pt idx="4">
                  <c:v>1.2526580035440047</c:v>
                </c:pt>
              </c:numCache>
            </c:numRef>
          </c:val>
          <c:extLst>
            <c:ext xmlns:c16="http://schemas.microsoft.com/office/drawing/2014/chart" uri="{C3380CC4-5D6E-409C-BE32-E72D297353CC}">
              <c16:uniqueId val="{00000002-FA25-4988-9E8F-BE7FD0BEDA13}"/>
            </c:ext>
          </c:extLst>
        </c:ser>
        <c:ser>
          <c:idx val="5"/>
          <c:order val="3"/>
          <c:tx>
            <c:v>ITFT</c:v>
          </c:tx>
          <c:spPr>
            <a:solidFill>
              <a:srgbClr val="00B0F0"/>
            </a:solidFill>
            <a:ln>
              <a:noFill/>
            </a:ln>
            <a:effectLst/>
          </c:spPr>
          <c:invertIfNegative val="0"/>
          <c:cat>
            <c:strRef>
              <c:f>'Perf graph (Abst)'!$B$14:$B$18</c:f>
              <c:strCache>
                <c:ptCount val="5"/>
                <c:pt idx="0">
                  <c:v>R0</c:v>
                </c:pt>
                <c:pt idx="1">
                  <c:v>R30</c:v>
                </c:pt>
                <c:pt idx="2">
                  <c:v>R50</c:v>
                </c:pt>
                <c:pt idx="3">
                  <c:v>R70</c:v>
                </c:pt>
                <c:pt idx="4">
                  <c:v>R100</c:v>
                </c:pt>
              </c:strCache>
            </c:strRef>
          </c:cat>
          <c:val>
            <c:numRef>
              <c:f>'Perf graph (Final) (2)'!$F$12:$F$17</c:f>
              <c:numCache>
                <c:formatCode>0.00</c:formatCode>
                <c:ptCount val="5"/>
                <c:pt idx="0">
                  <c:v>1</c:v>
                </c:pt>
                <c:pt idx="1">
                  <c:v>1.0186428038777031</c:v>
                </c:pt>
                <c:pt idx="2">
                  <c:v>1.0484712900820283</c:v>
                </c:pt>
                <c:pt idx="3">
                  <c:v>1.0171513795674869</c:v>
                </c:pt>
                <c:pt idx="4">
                  <c:v>0.94780014914243105</c:v>
                </c:pt>
              </c:numCache>
            </c:numRef>
          </c:val>
          <c:extLst>
            <c:ext xmlns:c16="http://schemas.microsoft.com/office/drawing/2014/chart" uri="{C3380CC4-5D6E-409C-BE32-E72D297353CC}">
              <c16:uniqueId val="{00000003-FA25-4988-9E8F-BE7FD0BEDA13}"/>
            </c:ext>
          </c:extLst>
        </c:ser>
        <c:ser>
          <c:idx val="6"/>
          <c:order val="4"/>
          <c:tx>
            <c:strRef>
              <c:f>'Perf graph (Final) (2)'!$G$10</c:f>
              <c:strCache>
                <c:ptCount val="1"/>
                <c:pt idx="0">
                  <c:v>Mass loss</c:v>
                </c:pt>
              </c:strCache>
            </c:strRef>
          </c:tx>
          <c:spPr>
            <a:solidFill>
              <a:srgbClr val="7030A0"/>
            </a:solidFill>
            <a:ln>
              <a:noFill/>
            </a:ln>
            <a:effectLst/>
          </c:spPr>
          <c:invertIfNegative val="0"/>
          <c:cat>
            <c:strRef>
              <c:f>'Perf graph (Abst)'!$B$14:$B$18</c:f>
              <c:strCache>
                <c:ptCount val="5"/>
                <c:pt idx="0">
                  <c:v>R0</c:v>
                </c:pt>
                <c:pt idx="1">
                  <c:v>R30</c:v>
                </c:pt>
                <c:pt idx="2">
                  <c:v>R50</c:v>
                </c:pt>
                <c:pt idx="3">
                  <c:v>R70</c:v>
                </c:pt>
                <c:pt idx="4">
                  <c:v>R100</c:v>
                </c:pt>
              </c:strCache>
            </c:strRef>
          </c:cat>
          <c:val>
            <c:numRef>
              <c:f>'Perf graph (Final) (2)'!$G$12:$G$17</c:f>
              <c:numCache>
                <c:formatCode>0.00</c:formatCode>
                <c:ptCount val="5"/>
                <c:pt idx="0">
                  <c:v>0.839333333333253</c:v>
                </c:pt>
                <c:pt idx="1">
                  <c:v>0.82733333333324699</c:v>
                </c:pt>
                <c:pt idx="2">
                  <c:v>0.769999999999885</c:v>
                </c:pt>
                <c:pt idx="3">
                  <c:v>0.85999999999992993</c:v>
                </c:pt>
                <c:pt idx="4">
                  <c:v>0.91266666666662299</c:v>
                </c:pt>
              </c:numCache>
            </c:numRef>
          </c:val>
          <c:extLst>
            <c:ext xmlns:c16="http://schemas.microsoft.com/office/drawing/2014/chart" uri="{C3380CC4-5D6E-409C-BE32-E72D297353CC}">
              <c16:uniqueId val="{00000004-FA25-4988-9E8F-BE7FD0BEDA13}"/>
            </c:ext>
          </c:extLst>
        </c:ser>
        <c:dLbls>
          <c:showLegendKey val="0"/>
          <c:showVal val="0"/>
          <c:showCatName val="0"/>
          <c:showSerName val="0"/>
          <c:showPercent val="0"/>
          <c:showBubbleSize val="0"/>
        </c:dLbls>
        <c:gapWidth val="75"/>
        <c:overlap val="100"/>
        <c:axId val="205620736"/>
        <c:axId val="205770688"/>
      </c:barChart>
      <c:lineChart>
        <c:grouping val="standard"/>
        <c:varyColors val="0"/>
        <c:ser>
          <c:idx val="7"/>
          <c:order val="5"/>
          <c:tx>
            <c:v>Comparison line</c:v>
          </c:tx>
          <c:spPr>
            <a:ln w="38100" cap="rnd">
              <a:solidFill>
                <a:srgbClr val="FFFF00"/>
              </a:solidFill>
              <a:round/>
            </a:ln>
            <a:effectLst/>
          </c:spPr>
          <c:marker>
            <c:symbol val="none"/>
          </c:marker>
          <c:cat>
            <c:strRef>
              <c:f>'Perf graph (Abst)'!$B$14:$B$18</c:f>
              <c:strCache>
                <c:ptCount val="5"/>
                <c:pt idx="0">
                  <c:v>R0</c:v>
                </c:pt>
                <c:pt idx="1">
                  <c:v>R30</c:v>
                </c:pt>
                <c:pt idx="2">
                  <c:v>R50</c:v>
                </c:pt>
                <c:pt idx="3">
                  <c:v>R70</c:v>
                </c:pt>
                <c:pt idx="4">
                  <c:v>R100</c:v>
                </c:pt>
              </c:strCache>
            </c:strRef>
          </c:cat>
          <c:val>
            <c:numRef>
              <c:f>'Perf graph (Final) (2)'!$H$12:$H$17</c:f>
              <c:numCache>
                <c:formatCode>0.00</c:formatCode>
                <c:ptCount val="5"/>
                <c:pt idx="0">
                  <c:v>5</c:v>
                </c:pt>
                <c:pt idx="1">
                  <c:v>5</c:v>
                </c:pt>
                <c:pt idx="2">
                  <c:v>5</c:v>
                </c:pt>
                <c:pt idx="3">
                  <c:v>5</c:v>
                </c:pt>
                <c:pt idx="4">
                  <c:v>5</c:v>
                </c:pt>
              </c:numCache>
            </c:numRef>
          </c:val>
          <c:smooth val="0"/>
          <c:extLst>
            <c:ext xmlns:c16="http://schemas.microsoft.com/office/drawing/2014/chart" uri="{C3380CC4-5D6E-409C-BE32-E72D297353CC}">
              <c16:uniqueId val="{00000005-FA25-4988-9E8F-BE7FD0BEDA13}"/>
            </c:ext>
          </c:extLst>
        </c:ser>
        <c:dLbls>
          <c:showLegendKey val="0"/>
          <c:showVal val="0"/>
          <c:showCatName val="0"/>
          <c:showSerName val="0"/>
          <c:showPercent val="0"/>
          <c:showBubbleSize val="0"/>
        </c:dLbls>
        <c:marker val="1"/>
        <c:smooth val="0"/>
        <c:axId val="205620736"/>
        <c:axId val="205770688"/>
      </c:lineChart>
      <c:catAx>
        <c:axId val="205620736"/>
        <c:scaling>
          <c:orientation val="minMax"/>
        </c:scaling>
        <c:delete val="0"/>
        <c:axPos val="b"/>
        <c:title>
          <c:tx>
            <c:rich>
              <a:bodyPr rot="0" vert="horz"/>
              <a:lstStyle/>
              <a:p>
                <a:pPr>
                  <a:defRPr/>
                </a:pPr>
                <a:r>
                  <a:rPr lang="en-US"/>
                  <a:t>Mix type</a:t>
                </a:r>
              </a:p>
            </c:rich>
          </c:tx>
          <c:layout>
            <c:manualLayout>
              <c:xMode val="edge"/>
              <c:yMode val="edge"/>
              <c:x val="0.47664599601398366"/>
              <c:y val="0.9313035870516185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5770688"/>
        <c:crosses val="autoZero"/>
        <c:auto val="1"/>
        <c:lblAlgn val="ctr"/>
        <c:lblOffset val="100"/>
        <c:noMultiLvlLbl val="0"/>
      </c:catAx>
      <c:valAx>
        <c:axId val="205770688"/>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Arbitrary scale</a:t>
                </a:r>
              </a:p>
            </c:rich>
          </c:tx>
          <c:layout>
            <c:manualLayout>
              <c:xMode val="edge"/>
              <c:yMode val="edge"/>
              <c:x val="1.6529552063253503E-3"/>
              <c:y val="0.28932138917417938"/>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05620736"/>
        <c:crosses val="autoZero"/>
        <c:crossBetween val="between"/>
        <c:majorUnit val="1"/>
      </c:valAx>
      <c:spPr>
        <a:noFill/>
        <a:ln>
          <a:noFill/>
        </a:ln>
        <a:effectLst/>
      </c:spPr>
    </c:plotArea>
    <c:legend>
      <c:legendPos val="b"/>
      <c:layout>
        <c:manualLayout>
          <c:xMode val="edge"/>
          <c:yMode val="edge"/>
          <c:x val="1.6745667985531678E-3"/>
          <c:y val="1.2077073983499524E-2"/>
          <c:w val="0.99832543320144684"/>
          <c:h val="9.1054669515635886E-2"/>
        </c:manualLayout>
      </c:layout>
      <c:overlay val="0"/>
      <c:spPr>
        <a:noFill/>
        <a:ln>
          <a:noFill/>
        </a:ln>
        <a:effectLst/>
      </c:spPr>
      <c:txPr>
        <a:bodyPr rot="0" vert="horz"/>
        <a:lstStyle/>
        <a:p>
          <a:pPr>
            <a:defRPr sz="16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400" b="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8853555191118"/>
          <c:y val="3.2756314021058656E-2"/>
          <c:w val="0.87548078553112707"/>
          <c:h val="0.76310592413666045"/>
        </c:manualLayout>
      </c:layout>
      <c:barChart>
        <c:barDir val="col"/>
        <c:grouping val="clustered"/>
        <c:varyColors val="0"/>
        <c:ser>
          <c:idx val="1"/>
          <c:order val="0"/>
          <c:spPr>
            <a:solidFill>
              <a:schemeClr val="accent2"/>
            </a:solidFill>
            <a:ln w="15875">
              <a:noFill/>
            </a:ln>
            <a:effectLst/>
          </c:spPr>
          <c:invertIfNegative val="0"/>
          <c:dLbls>
            <c:dLbl>
              <c:idx val="1"/>
              <c:layout>
                <c:manualLayout>
                  <c:x val="2.9090909090909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4E-4237-B8E1-AC3AD0760FF2}"/>
                </c:ext>
              </c:extLst>
            </c:dLbl>
            <c:dLbl>
              <c:idx val="2"/>
              <c:layout>
                <c:manualLayout>
                  <c:x val="1.9393939393939394E-2"/>
                  <c:y val="1.0666666666666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4E-4237-B8E1-AC3AD0760FF2}"/>
                </c:ext>
              </c:extLst>
            </c:dLbl>
            <c:dLbl>
              <c:idx val="3"/>
              <c:layout>
                <c:manualLayout>
                  <c:x val="1.4545454545454457E-2"/>
                  <c:y val="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4E-4237-B8E1-AC3AD0760FF2}"/>
                </c:ext>
              </c:extLst>
            </c:dLbl>
            <c:dLbl>
              <c:idx val="4"/>
              <c:layout>
                <c:manualLayout>
                  <c:x val="9.69696969696952E-3"/>
                  <c:y val="5.3333333333332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4E-4237-B8E1-AC3AD0760FF2}"/>
                </c:ext>
              </c:extLst>
            </c:dLbl>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0"/>
            <c:dispEq val="0"/>
          </c:trendline>
          <c:cat>
            <c:strRef>
              <c:f>'OBC &amp; MB'!$B$4:$B$8</c:f>
              <c:strCache>
                <c:ptCount val="5"/>
                <c:pt idx="0">
                  <c:v>R0</c:v>
                </c:pt>
                <c:pt idx="1">
                  <c:v>R30</c:v>
                </c:pt>
                <c:pt idx="2">
                  <c:v>R50</c:v>
                </c:pt>
                <c:pt idx="3">
                  <c:v>R70</c:v>
                </c:pt>
                <c:pt idx="4">
                  <c:v>R100</c:v>
                </c:pt>
              </c:strCache>
            </c:strRef>
          </c:cat>
          <c:val>
            <c:numRef>
              <c:f>'OBC &amp; MB'!$D$4:$D$8</c:f>
              <c:numCache>
                <c:formatCode>0.00</c:formatCode>
                <c:ptCount val="5"/>
                <c:pt idx="0">
                  <c:v>66.712499999999991</c:v>
                </c:pt>
                <c:pt idx="1">
                  <c:v>51.223465287188574</c:v>
                </c:pt>
                <c:pt idx="2">
                  <c:v>38.909942145314282</c:v>
                </c:pt>
                <c:pt idx="3">
                  <c:v>28.396419003440016</c:v>
                </c:pt>
                <c:pt idx="4">
                  <c:v>13.559884290628574</c:v>
                </c:pt>
              </c:numCache>
            </c:numRef>
          </c:val>
          <c:extLst>
            <c:ext xmlns:c16="http://schemas.microsoft.com/office/drawing/2014/chart" uri="{C3380CC4-5D6E-409C-BE32-E72D297353CC}">
              <c16:uniqueId val="{00000006-294E-4237-B8E1-AC3AD0760FF2}"/>
            </c:ext>
          </c:extLst>
        </c:ser>
        <c:dLbls>
          <c:showLegendKey val="0"/>
          <c:showVal val="1"/>
          <c:showCatName val="0"/>
          <c:showSerName val="0"/>
          <c:showPercent val="0"/>
          <c:showBubbleSize val="0"/>
        </c:dLbls>
        <c:gapWidth val="150"/>
        <c:axId val="496321328"/>
        <c:axId val="496322640"/>
      </c:barChart>
      <c:catAx>
        <c:axId val="496321328"/>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r>
                  <a:rPr lang="en-US"/>
                  <a:t>Mix type</a:t>
                </a:r>
              </a:p>
            </c:rich>
          </c:tx>
          <c:layout>
            <c:manualLayout>
              <c:xMode val="edge"/>
              <c:yMode val="edge"/>
              <c:x val="0.48330155094249583"/>
              <c:y val="0.9193075768252704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US"/>
          </a:p>
        </c:txPr>
        <c:crossAx val="496322640"/>
        <c:crosses val="autoZero"/>
        <c:auto val="1"/>
        <c:lblAlgn val="ctr"/>
        <c:lblOffset val="100"/>
        <c:noMultiLvlLbl val="0"/>
      </c:catAx>
      <c:valAx>
        <c:axId val="496322640"/>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r>
                  <a:rPr lang="en-US"/>
                  <a:t>Binder amount (g)</a:t>
                </a:r>
              </a:p>
            </c:rich>
          </c:tx>
          <c:layout>
            <c:manualLayout>
              <c:xMode val="edge"/>
              <c:yMode val="edge"/>
              <c:x val="1.2994341623275565E-3"/>
              <c:y val="0.1344476059855478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US"/>
          </a:p>
        </c:txPr>
        <c:crossAx val="49632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5439014" y="0"/>
            <a:ext cx="4160520" cy="367454"/>
          </a:xfrm>
          <a:prstGeom prst="rect">
            <a:avLst/>
          </a:prstGeom>
        </p:spPr>
        <p:txBody>
          <a:bodyPr vert="horz" lIns="96661" tIns="48331" rIns="96661" bIns="48331" rtlCol="0"/>
          <a:lstStyle>
            <a:lvl1pPr algn="r">
              <a:defRPr sz="1300"/>
            </a:lvl1pPr>
          </a:lstStyle>
          <a:p>
            <a:fld id="{D001DADA-E2A3-47AF-BFCE-336083B511D2}" type="datetimeFigureOut">
              <a:rPr lang="en-GB" smtClean="0"/>
              <a:t>18/10/2022</a:t>
            </a:fld>
            <a:endParaRPr lang="en-GB"/>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947748"/>
            <a:ext cx="4160520" cy="367453"/>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5439014" y="6947748"/>
            <a:ext cx="4160520" cy="367453"/>
          </a:xfrm>
          <a:prstGeom prst="rect">
            <a:avLst/>
          </a:prstGeom>
        </p:spPr>
        <p:txBody>
          <a:bodyPr vert="horz" lIns="96661" tIns="48331" rIns="96661" bIns="48331" rtlCol="0" anchor="b"/>
          <a:lstStyle>
            <a:lvl1pPr algn="r">
              <a:defRPr sz="1300"/>
            </a:lvl1pPr>
          </a:lstStyle>
          <a:p>
            <a:fld id="{642B5493-7656-47D0-B6B0-4F3E58C8E755}" type="slidenum">
              <a:rPr lang="en-GB" smtClean="0"/>
              <a:t>‹#›</a:t>
            </a:fld>
            <a:endParaRPr lang="en-GB"/>
          </a:p>
        </p:txBody>
      </p:sp>
    </p:spTree>
    <p:extLst>
      <p:ext uri="{BB962C8B-B14F-4D97-AF65-F5344CB8AC3E}">
        <p14:creationId xmlns:p14="http://schemas.microsoft.com/office/powerpoint/2010/main" val="340364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আমি</a:t>
            </a:r>
            <a:r>
              <a:rPr lang="en-US" dirty="0"/>
              <a:t> </a:t>
            </a:r>
            <a:r>
              <a:rPr lang="en-US" dirty="0" err="1"/>
              <a:t>মোঃ</a:t>
            </a:r>
            <a:r>
              <a:rPr lang="en-US" dirty="0"/>
              <a:t> </a:t>
            </a:r>
            <a:r>
              <a:rPr lang="en-US" dirty="0" err="1"/>
              <a:t>জাহিদ</a:t>
            </a:r>
            <a:r>
              <a:rPr lang="en-US" dirty="0"/>
              <a:t> </a:t>
            </a:r>
            <a:r>
              <a:rPr lang="en-US" dirty="0" err="1"/>
              <a:t>হোসেন</a:t>
            </a:r>
            <a:r>
              <a:rPr lang="en-US" dirty="0"/>
              <a:t> </a:t>
            </a:r>
            <a:r>
              <a:rPr lang="en-US" dirty="0" err="1"/>
              <a:t>খান</a:t>
            </a:r>
            <a:br>
              <a:rPr lang="en-US" dirty="0"/>
            </a:br>
            <a:r>
              <a:rPr lang="en-US" dirty="0" err="1"/>
              <a:t>আমার</a:t>
            </a:r>
            <a:r>
              <a:rPr lang="en-US" dirty="0"/>
              <a:t> </a:t>
            </a:r>
            <a:r>
              <a:rPr lang="en-US" dirty="0" err="1"/>
              <a:t>প্রেজেন্টেসনের</a:t>
            </a:r>
            <a:r>
              <a:rPr lang="en-US" dirty="0"/>
              <a:t> </a:t>
            </a:r>
            <a:r>
              <a:rPr lang="en-US" dirty="0" err="1"/>
              <a:t>এই</a:t>
            </a:r>
            <a:r>
              <a:rPr lang="en-US" dirty="0"/>
              <a:t> </a:t>
            </a:r>
            <a:r>
              <a:rPr lang="en-US" dirty="0" err="1"/>
              <a:t>পর্বে</a:t>
            </a:r>
            <a:r>
              <a:rPr lang="en-US" dirty="0"/>
              <a:t> </a:t>
            </a:r>
            <a:r>
              <a:rPr lang="en-US" dirty="0" err="1"/>
              <a:t>অদ্যকার</a:t>
            </a:r>
            <a:r>
              <a:rPr lang="en-US" dirty="0"/>
              <a:t> </a:t>
            </a:r>
            <a:r>
              <a:rPr lang="en-US" dirty="0" err="1"/>
              <a:t>সভার</a:t>
            </a:r>
            <a:r>
              <a:rPr lang="en-US" dirty="0"/>
              <a:t> </a:t>
            </a:r>
            <a:r>
              <a:rPr lang="en-US" dirty="0" err="1"/>
              <a:t>সভাপতি</a:t>
            </a:r>
            <a:r>
              <a:rPr lang="en-US" dirty="0"/>
              <a:t> ও </a:t>
            </a:r>
            <a:r>
              <a:rPr lang="en-US" dirty="0" err="1"/>
              <a:t>শ্রদ্ধেয়</a:t>
            </a:r>
            <a:r>
              <a:rPr lang="en-US" dirty="0"/>
              <a:t> </a:t>
            </a:r>
            <a:r>
              <a:rPr lang="en-US" dirty="0" err="1"/>
              <a:t>প্রধান</a:t>
            </a:r>
            <a:r>
              <a:rPr lang="en-US" dirty="0"/>
              <a:t> </a:t>
            </a:r>
            <a:r>
              <a:rPr lang="en-US" dirty="0" err="1"/>
              <a:t>প্রকৌশলী</a:t>
            </a:r>
            <a:r>
              <a:rPr lang="en-US" dirty="0"/>
              <a:t> </a:t>
            </a:r>
            <a:r>
              <a:rPr lang="en-US" dirty="0" err="1"/>
              <a:t>জনাব</a:t>
            </a:r>
            <a:r>
              <a:rPr lang="en-US" dirty="0"/>
              <a:t> </a:t>
            </a:r>
            <a:r>
              <a:rPr lang="en-US" dirty="0" err="1"/>
              <a:t>আব্দুর</a:t>
            </a:r>
            <a:r>
              <a:rPr lang="en-US" dirty="0"/>
              <a:t> </a:t>
            </a:r>
            <a:r>
              <a:rPr lang="en-US" dirty="0" err="1"/>
              <a:t>রশীদ</a:t>
            </a:r>
            <a:r>
              <a:rPr lang="en-US" dirty="0"/>
              <a:t> </a:t>
            </a:r>
            <a:r>
              <a:rPr lang="en-US" dirty="0" err="1"/>
              <a:t>খান</a:t>
            </a:r>
            <a:r>
              <a:rPr lang="en-US" dirty="0"/>
              <a:t> </a:t>
            </a:r>
            <a:r>
              <a:rPr lang="en-US" dirty="0" err="1"/>
              <a:t>স্যার</a:t>
            </a:r>
            <a:r>
              <a:rPr lang="en-US" dirty="0"/>
              <a:t> </a:t>
            </a:r>
            <a:r>
              <a:rPr lang="en-US" dirty="0" err="1"/>
              <a:t>সহ</a:t>
            </a:r>
            <a:r>
              <a:rPr lang="en-US" dirty="0"/>
              <a:t> </a:t>
            </a:r>
            <a:r>
              <a:rPr lang="en-US" dirty="0" err="1"/>
              <a:t>সকলকে</a:t>
            </a:r>
            <a:r>
              <a:rPr lang="en-US" dirty="0"/>
              <a:t> </a:t>
            </a:r>
            <a:r>
              <a:rPr lang="en-US" dirty="0" err="1"/>
              <a:t>স্বাগত</a:t>
            </a:r>
            <a:r>
              <a:rPr lang="en-US" dirty="0"/>
              <a:t> </a:t>
            </a:r>
            <a:r>
              <a:rPr lang="en-US" dirty="0" err="1"/>
              <a:t>জানাই</a:t>
            </a:r>
            <a:r>
              <a:rPr lang="en-US" dirty="0"/>
              <a:t>।</a:t>
            </a:r>
            <a:br>
              <a:rPr lang="en-US" dirty="0"/>
            </a:br>
            <a:r>
              <a:rPr lang="en-US" dirty="0" err="1"/>
              <a:t>প্রজেন্টেশনের</a:t>
            </a:r>
            <a:r>
              <a:rPr lang="en-US" dirty="0"/>
              <a:t> </a:t>
            </a:r>
            <a:r>
              <a:rPr lang="en-US" dirty="0" err="1"/>
              <a:t>শুরুতেই</a:t>
            </a:r>
            <a:r>
              <a:rPr lang="en-US" dirty="0"/>
              <a:t> </a:t>
            </a:r>
            <a:r>
              <a:rPr lang="en-US" dirty="0" err="1"/>
              <a:t>আমাকে</a:t>
            </a:r>
            <a:r>
              <a:rPr lang="en-US" dirty="0"/>
              <a:t> </a:t>
            </a:r>
            <a:r>
              <a:rPr lang="en-US" dirty="0" err="1"/>
              <a:t>উচ্চতর</a:t>
            </a:r>
            <a:r>
              <a:rPr lang="en-US" dirty="0"/>
              <a:t> </a:t>
            </a:r>
            <a:r>
              <a:rPr lang="en-US" dirty="0" err="1"/>
              <a:t>ডিগ্রি</a:t>
            </a:r>
            <a:r>
              <a:rPr lang="en-US" dirty="0"/>
              <a:t> </a:t>
            </a:r>
            <a:r>
              <a:rPr lang="en-US" dirty="0" err="1"/>
              <a:t>অর্জনের</a:t>
            </a:r>
            <a:r>
              <a:rPr lang="en-US" dirty="0"/>
              <a:t> </a:t>
            </a:r>
            <a:r>
              <a:rPr lang="en-US" dirty="0" err="1"/>
              <a:t>সুযোগ</a:t>
            </a:r>
            <a:r>
              <a:rPr lang="en-US" dirty="0"/>
              <a:t> </a:t>
            </a:r>
            <a:r>
              <a:rPr lang="en-US" dirty="0" err="1"/>
              <a:t>দানের</a:t>
            </a:r>
            <a:r>
              <a:rPr lang="en-US" dirty="0"/>
              <a:t> </a:t>
            </a:r>
            <a:r>
              <a:rPr lang="en-US" dirty="0" err="1"/>
              <a:t>জন্য</a:t>
            </a:r>
            <a:r>
              <a:rPr lang="en-US" dirty="0"/>
              <a:t> </a:t>
            </a:r>
            <a:r>
              <a:rPr lang="en-US" dirty="0" err="1"/>
              <a:t>আমি</a:t>
            </a:r>
            <a:r>
              <a:rPr lang="en-US" dirty="0"/>
              <a:t> </a:t>
            </a:r>
            <a:r>
              <a:rPr lang="en-US" dirty="0" err="1"/>
              <a:t>ক্রতজ্ঞতা</a:t>
            </a:r>
            <a:r>
              <a:rPr lang="en-US" dirty="0"/>
              <a:t> </a:t>
            </a:r>
            <a:r>
              <a:rPr lang="en-US" dirty="0" err="1"/>
              <a:t>গাপন</a:t>
            </a:r>
            <a:r>
              <a:rPr lang="en-US" dirty="0"/>
              <a:t> </a:t>
            </a:r>
            <a:r>
              <a:rPr lang="en-US" dirty="0" err="1"/>
              <a:t>করছি</a:t>
            </a:r>
            <a:r>
              <a:rPr lang="en-US" dirty="0"/>
              <a:t> </a:t>
            </a:r>
            <a:r>
              <a:rPr lang="en-US" dirty="0" err="1"/>
              <a:t>এলজিইডি’র</a:t>
            </a:r>
            <a:r>
              <a:rPr lang="en-US" dirty="0"/>
              <a:t> </a:t>
            </a:r>
            <a:r>
              <a:rPr lang="en-US" dirty="0" err="1"/>
              <a:t>প্রতি</a:t>
            </a:r>
            <a:r>
              <a:rPr lang="en-US" dirty="0"/>
              <a:t>, </a:t>
            </a:r>
            <a:r>
              <a:rPr lang="en-US" dirty="0" err="1"/>
              <a:t>শ্রধ্যেয়</a:t>
            </a:r>
            <a:r>
              <a:rPr lang="en-US" dirty="0"/>
              <a:t> </a:t>
            </a:r>
            <a:r>
              <a:rPr lang="en-US" dirty="0" err="1"/>
              <a:t>প্রধান</a:t>
            </a:r>
            <a:r>
              <a:rPr lang="en-US" dirty="0"/>
              <a:t> </a:t>
            </a:r>
            <a:r>
              <a:rPr lang="en-US" dirty="0" err="1"/>
              <a:t>প্রকৌশলী</a:t>
            </a:r>
            <a:r>
              <a:rPr lang="en-US" dirty="0"/>
              <a:t> </a:t>
            </a:r>
            <a:r>
              <a:rPr lang="en-US" dirty="0" err="1"/>
              <a:t>মহোদয়ের</a:t>
            </a:r>
            <a:r>
              <a:rPr lang="en-US" dirty="0"/>
              <a:t> </a:t>
            </a:r>
            <a:r>
              <a:rPr lang="en-US" dirty="0" err="1"/>
              <a:t>প্রতি</a:t>
            </a:r>
            <a:r>
              <a:rPr lang="en-US" dirty="0"/>
              <a:t> </a:t>
            </a:r>
            <a:r>
              <a:rPr lang="en-US" dirty="0" err="1"/>
              <a:t>এবং</a:t>
            </a:r>
            <a:r>
              <a:rPr lang="en-US" dirty="0"/>
              <a:t> </a:t>
            </a:r>
            <a:r>
              <a:rPr lang="en-US" dirty="0" err="1"/>
              <a:t>প্রকল্প</a:t>
            </a:r>
            <a:r>
              <a:rPr lang="en-US" dirty="0"/>
              <a:t> </a:t>
            </a:r>
            <a:r>
              <a:rPr lang="en-US" dirty="0" err="1"/>
              <a:t>পরিচালক</a:t>
            </a:r>
            <a:r>
              <a:rPr lang="en-US" dirty="0"/>
              <a:t> ও </a:t>
            </a:r>
            <a:r>
              <a:rPr lang="en-US" dirty="0" err="1"/>
              <a:t>অতিঃ</a:t>
            </a:r>
            <a:r>
              <a:rPr lang="en-US" dirty="0"/>
              <a:t> </a:t>
            </a:r>
            <a:r>
              <a:rPr lang="en-US" dirty="0" err="1"/>
              <a:t>প্রঃ</a:t>
            </a:r>
            <a:r>
              <a:rPr lang="en-US" dirty="0"/>
              <a:t> </a:t>
            </a:r>
            <a:r>
              <a:rPr lang="en-US" dirty="0" err="1"/>
              <a:t>প্রকৌঃ</a:t>
            </a:r>
            <a:r>
              <a:rPr lang="en-US" dirty="0"/>
              <a:t> </a:t>
            </a:r>
            <a:r>
              <a:rPr lang="en-US" dirty="0" err="1"/>
              <a:t>জনাব</a:t>
            </a:r>
            <a:r>
              <a:rPr lang="en-US" dirty="0"/>
              <a:t> </a:t>
            </a:r>
            <a:r>
              <a:rPr lang="en-US" dirty="0" err="1"/>
              <a:t>একেএম</a:t>
            </a:r>
            <a:r>
              <a:rPr lang="en-US" dirty="0"/>
              <a:t> </a:t>
            </a:r>
            <a:r>
              <a:rPr lang="en-US" dirty="0" err="1"/>
              <a:t>লুতফর</a:t>
            </a:r>
            <a:r>
              <a:rPr lang="en-US" dirty="0"/>
              <a:t> </a:t>
            </a:r>
            <a:r>
              <a:rPr lang="en-US" dirty="0" err="1"/>
              <a:t>রহমান</a:t>
            </a:r>
            <a:r>
              <a:rPr lang="en-US" dirty="0"/>
              <a:t> </a:t>
            </a:r>
            <a:r>
              <a:rPr lang="en-US" dirty="0" err="1"/>
              <a:t>স্যারের</a:t>
            </a:r>
            <a:r>
              <a:rPr lang="en-US" dirty="0"/>
              <a:t> </a:t>
            </a:r>
            <a:r>
              <a:rPr lang="en-US" dirty="0" err="1"/>
              <a:t>প্রতি</a:t>
            </a:r>
            <a:r>
              <a:rPr lang="en-US"/>
              <a:t>।</a:t>
            </a:r>
            <a:endParaRPr lang="en-GB" dirty="0"/>
          </a:p>
        </p:txBody>
      </p:sp>
      <p:sp>
        <p:nvSpPr>
          <p:cNvPr id="4" name="Slide Number Placeholder 3"/>
          <p:cNvSpPr>
            <a:spLocks noGrp="1"/>
          </p:cNvSpPr>
          <p:nvPr>
            <p:ph type="sldNum" sz="quarter" idx="5"/>
          </p:nvPr>
        </p:nvSpPr>
        <p:spPr/>
        <p:txBody>
          <a:bodyPr/>
          <a:lstStyle/>
          <a:p>
            <a:fld id="{642B5493-7656-47D0-B6B0-4F3E58C8E755}" type="slidenum">
              <a:rPr lang="en-GB" smtClean="0"/>
              <a:t>1</a:t>
            </a:fld>
            <a:endParaRPr lang="en-GB"/>
          </a:p>
        </p:txBody>
      </p:sp>
    </p:spTree>
    <p:extLst>
      <p:ext uri="{BB962C8B-B14F-4D97-AF65-F5344CB8AC3E}">
        <p14:creationId xmlns:p14="http://schemas.microsoft.com/office/powerpoint/2010/main" val="681861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1F5C02-8255-4F13-8006-F8675F4C72C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1F444FD-BF46-429A-947C-AC5F16F4B6D5}" type="slidenum">
              <a:rPr lang="en-US" smtClean="0"/>
              <a:t>‹#›</a:t>
            </a:fld>
            <a:endParaRPr lang="en-US"/>
          </a:p>
        </p:txBody>
      </p:sp>
    </p:spTree>
    <p:extLst>
      <p:ext uri="{BB962C8B-B14F-4D97-AF65-F5344CB8AC3E}">
        <p14:creationId xmlns:p14="http://schemas.microsoft.com/office/powerpoint/2010/main" val="48518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F5C02-8255-4F13-8006-F8675F4C72C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392150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F5C02-8255-4F13-8006-F8675F4C72C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21423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F5C02-8255-4F13-8006-F8675F4C72CD}"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215596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721F5C02-8255-4F13-8006-F8675F4C72CD}" type="datetimeFigureOut">
              <a:rPr lang="en-US" smtClean="0"/>
              <a:t>10/18/2022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1F444FD-BF46-429A-947C-AC5F16F4B6D5}" type="slidenum">
              <a:rPr lang="en-US" smtClean="0"/>
              <a:t>‹#›</a:t>
            </a:fld>
            <a:endParaRPr lang="en-US"/>
          </a:p>
        </p:txBody>
      </p:sp>
    </p:spTree>
    <p:extLst>
      <p:ext uri="{BB962C8B-B14F-4D97-AF65-F5344CB8AC3E}">
        <p14:creationId xmlns:p14="http://schemas.microsoft.com/office/powerpoint/2010/main" val="239276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F5C02-8255-4F13-8006-F8675F4C72CD}"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356508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F5C02-8255-4F13-8006-F8675F4C72CD}"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380343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1F5C02-8255-4F13-8006-F8675F4C72CD}"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33673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F5C02-8255-4F13-8006-F8675F4C72CD}"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301232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1F5C02-8255-4F13-8006-F8675F4C72CD}"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397162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1F5C02-8255-4F13-8006-F8675F4C72CD}" type="datetimeFigureOut">
              <a:rPr lang="en-US" smtClean="0"/>
              <a:t>10/18/2022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1F444FD-BF46-429A-947C-AC5F16F4B6D5}" type="slidenum">
              <a:rPr lang="en-US" smtClean="0"/>
              <a:t>‹#›</a:t>
            </a:fld>
            <a:endParaRPr lang="en-US"/>
          </a:p>
        </p:txBody>
      </p:sp>
    </p:spTree>
    <p:extLst>
      <p:ext uri="{BB962C8B-B14F-4D97-AF65-F5344CB8AC3E}">
        <p14:creationId xmlns:p14="http://schemas.microsoft.com/office/powerpoint/2010/main" val="196105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21F5C02-8255-4F13-8006-F8675F4C72CD}" type="datetimeFigureOut">
              <a:rPr lang="en-US" smtClean="0"/>
              <a:t>10/18/2022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1F444FD-BF46-429A-947C-AC5F16F4B6D5}" type="slidenum">
              <a:rPr lang="en-US" smtClean="0"/>
              <a:t>‹#›</a:t>
            </a:fld>
            <a:endParaRPr lang="en-US"/>
          </a:p>
        </p:txBody>
      </p:sp>
    </p:spTree>
    <p:extLst>
      <p:ext uri="{BB962C8B-B14F-4D97-AF65-F5344CB8AC3E}">
        <p14:creationId xmlns:p14="http://schemas.microsoft.com/office/powerpoint/2010/main" val="143566198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ADD97E1-0CA6-49DB-B63B-616623D239F8}"/>
              </a:ext>
            </a:extLst>
          </p:cNvPr>
          <p:cNvSpPr txBox="1">
            <a:spLocks/>
          </p:cNvSpPr>
          <p:nvPr/>
        </p:nvSpPr>
        <p:spPr>
          <a:xfrm>
            <a:off x="4864544" y="6408108"/>
            <a:ext cx="2420416" cy="4498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sz="2000" dirty="0">
                <a:solidFill>
                  <a:srgbClr val="000099"/>
                </a:solidFill>
              </a:rPr>
              <a:t>21 October 2021</a:t>
            </a:r>
          </a:p>
        </p:txBody>
      </p:sp>
      <p:sp>
        <p:nvSpPr>
          <p:cNvPr id="7" name="Rectangle 6">
            <a:extLst>
              <a:ext uri="{FF2B5EF4-FFF2-40B4-BE49-F238E27FC236}">
                <a16:creationId xmlns:a16="http://schemas.microsoft.com/office/drawing/2014/main" id="{F7C57A0A-C999-4ABA-B8A6-3E90283726F4}"/>
              </a:ext>
            </a:extLst>
          </p:cNvPr>
          <p:cNvSpPr/>
          <p:nvPr/>
        </p:nvSpPr>
        <p:spPr>
          <a:xfrm>
            <a:off x="695279" y="4048380"/>
            <a:ext cx="10539167" cy="41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17FACE-E606-4901-A2BC-AEAD298784D3}"/>
              </a:ext>
            </a:extLst>
          </p:cNvPr>
          <p:cNvSpPr/>
          <p:nvPr/>
        </p:nvSpPr>
        <p:spPr>
          <a:xfrm>
            <a:off x="9454172" y="4403416"/>
            <a:ext cx="1359138" cy="819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D2E7D3F-6FC0-46C0-9E58-97110B0B1945}"/>
              </a:ext>
            </a:extLst>
          </p:cNvPr>
          <p:cNvSpPr>
            <a:spLocks noGrp="1"/>
          </p:cNvSpPr>
          <p:nvPr>
            <p:ph type="subTitle" idx="1"/>
          </p:nvPr>
        </p:nvSpPr>
        <p:spPr>
          <a:xfrm>
            <a:off x="1728996" y="4247535"/>
            <a:ext cx="8691513" cy="1740922"/>
          </a:xfrm>
        </p:spPr>
        <p:txBody>
          <a:bodyPr>
            <a:normAutofit fontScale="92500" lnSpcReduction="10000"/>
          </a:bodyPr>
          <a:lstStyle/>
          <a:p>
            <a:pPr algn="ctr">
              <a:lnSpc>
                <a:spcPct val="100000"/>
              </a:lnSpc>
              <a:spcAft>
                <a:spcPts val="600"/>
              </a:spcAft>
            </a:pPr>
            <a:r>
              <a:rPr lang="en-US" sz="2600" b="1" dirty="0"/>
              <a:t>Md. Zahid Hossain Khan</a:t>
            </a:r>
          </a:p>
          <a:p>
            <a:pPr algn="ctr">
              <a:spcBef>
                <a:spcPts val="0"/>
              </a:spcBef>
              <a:spcAft>
                <a:spcPts val="1200"/>
              </a:spcAft>
            </a:pPr>
            <a:r>
              <a:rPr lang="en-US" sz="1400" dirty="0"/>
              <a:t>[BSc (RUET); </a:t>
            </a:r>
            <a:r>
              <a:rPr lang="en-US" sz="1400" dirty="0" err="1"/>
              <a:t>MEnggSc</a:t>
            </a:r>
            <a:r>
              <a:rPr lang="en-US" sz="1400" dirty="0"/>
              <a:t> (UM, Malaysia); MBA (IBA, RU)</a:t>
            </a:r>
          </a:p>
          <a:p>
            <a:pPr algn="ctr">
              <a:lnSpc>
                <a:spcPct val="120000"/>
              </a:lnSpc>
              <a:spcBef>
                <a:spcPts val="0"/>
              </a:spcBef>
            </a:pPr>
            <a:r>
              <a:rPr lang="en-US" sz="2000" dirty="0"/>
              <a:t>Executive Engineer (C.C.)</a:t>
            </a:r>
          </a:p>
          <a:p>
            <a:pPr algn="ctr">
              <a:lnSpc>
                <a:spcPct val="120000"/>
              </a:lnSpc>
              <a:spcBef>
                <a:spcPts val="0"/>
              </a:spcBef>
            </a:pPr>
            <a:r>
              <a:rPr lang="en-US" sz="2000" dirty="0"/>
              <a:t>Khulna Division, Khulna</a:t>
            </a:r>
          </a:p>
          <a:p>
            <a:pPr algn="ctr">
              <a:lnSpc>
                <a:spcPct val="120000"/>
              </a:lnSpc>
              <a:spcBef>
                <a:spcPts val="0"/>
              </a:spcBef>
            </a:pPr>
            <a:r>
              <a:rPr lang="en-US" sz="2000" dirty="0"/>
              <a:t>Local Government Engineering Department (LGED)</a:t>
            </a:r>
          </a:p>
        </p:txBody>
      </p:sp>
      <p:sp>
        <p:nvSpPr>
          <p:cNvPr id="10" name="Title 9">
            <a:extLst>
              <a:ext uri="{FF2B5EF4-FFF2-40B4-BE49-F238E27FC236}">
                <a16:creationId xmlns:a16="http://schemas.microsoft.com/office/drawing/2014/main" id="{6E9F9D0B-3A61-42D6-BE37-F07D17BB16EE}"/>
              </a:ext>
            </a:extLst>
          </p:cNvPr>
          <p:cNvSpPr>
            <a:spLocks noGrp="1"/>
          </p:cNvSpPr>
          <p:nvPr>
            <p:ph type="ctrTitle"/>
          </p:nvPr>
        </p:nvSpPr>
        <p:spPr>
          <a:xfrm>
            <a:off x="1051560" y="1432223"/>
            <a:ext cx="9966960" cy="2616157"/>
          </a:xfrm>
        </p:spPr>
        <p:txBody>
          <a:bodyPr/>
          <a:lstStyle/>
          <a:p>
            <a:pPr algn="ctr">
              <a:lnSpc>
                <a:spcPct val="100000"/>
              </a:lnSpc>
            </a:pPr>
            <a:r>
              <a:rPr lang="en-US" sz="13800" dirty="0">
                <a:solidFill>
                  <a:srgbClr val="00B050"/>
                </a:solidFill>
              </a:rPr>
              <a:t>Welcome</a:t>
            </a:r>
            <a:endParaRPr lang="en-GB" sz="13800" dirty="0">
              <a:solidFill>
                <a:srgbClr val="00B050"/>
              </a:solidFill>
            </a:endParaRPr>
          </a:p>
        </p:txBody>
      </p:sp>
    </p:spTree>
    <p:extLst>
      <p:ext uri="{BB962C8B-B14F-4D97-AF65-F5344CB8AC3E}">
        <p14:creationId xmlns:p14="http://schemas.microsoft.com/office/powerpoint/2010/main" val="146336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CRM</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443314" y="6244409"/>
            <a:ext cx="396752"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10</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2" y="1082388"/>
            <a:ext cx="10639481" cy="5008922"/>
            <a:chOff x="685012" y="1082388"/>
            <a:chExt cx="10639481" cy="5008922"/>
          </a:xfrm>
        </p:grpSpPr>
        <p:sp>
          <p:nvSpPr>
            <p:cNvPr id="5" name="Rectangle 4">
              <a:extLst>
                <a:ext uri="{FF2B5EF4-FFF2-40B4-BE49-F238E27FC236}">
                  <a16:creationId xmlns:a16="http://schemas.microsoft.com/office/drawing/2014/main" id="{0E348CD4-D103-4390-B82A-73F55B780B4B}"/>
                </a:ext>
              </a:extLst>
            </p:cNvPr>
            <p:cNvSpPr/>
            <p:nvPr/>
          </p:nvSpPr>
          <p:spPr>
            <a:xfrm>
              <a:off x="3924886" y="1084859"/>
              <a:ext cx="7399607"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3747AB4-CFDD-4480-9E19-7E373C8517B3}"/>
                </a:ext>
              </a:extLst>
            </p:cNvPr>
            <p:cNvSpPr/>
            <p:nvPr/>
          </p:nvSpPr>
          <p:spPr>
            <a:xfrm>
              <a:off x="685012" y="1082388"/>
              <a:ext cx="3409909" cy="333058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8106683D-46A4-4C4D-B635-F28B1B3219E1}"/>
              </a:ext>
            </a:extLst>
          </p:cNvPr>
          <p:cNvGrpSpPr/>
          <p:nvPr/>
        </p:nvGrpSpPr>
        <p:grpSpPr>
          <a:xfrm>
            <a:off x="2376713" y="5330526"/>
            <a:ext cx="7479104" cy="797577"/>
            <a:chOff x="1181686" y="2058165"/>
            <a:chExt cx="4700675" cy="797577"/>
          </a:xfrm>
        </p:grpSpPr>
        <p:sp>
          <p:nvSpPr>
            <p:cNvPr id="16" name="Oval 15">
              <a:extLst>
                <a:ext uri="{FF2B5EF4-FFF2-40B4-BE49-F238E27FC236}">
                  <a16:creationId xmlns:a16="http://schemas.microsoft.com/office/drawing/2014/main" id="{52B918C4-2BB7-44B1-9171-4A7D972D0954}"/>
                </a:ext>
              </a:extLst>
            </p:cNvPr>
            <p:cNvSpPr/>
            <p:nvPr/>
          </p:nvSpPr>
          <p:spPr>
            <a:xfrm>
              <a:off x="1181686" y="2349305"/>
              <a:ext cx="1026942" cy="506437"/>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5D5224-BB11-4116-964E-EA6A8DDF161E}"/>
                </a:ext>
              </a:extLst>
            </p:cNvPr>
            <p:cNvSpPr txBox="1"/>
            <p:nvPr/>
          </p:nvSpPr>
          <p:spPr>
            <a:xfrm>
              <a:off x="2736526" y="2058165"/>
              <a:ext cx="3145835" cy="769441"/>
            </a:xfrm>
            <a:prstGeom prst="rect">
              <a:avLst/>
            </a:prstGeom>
            <a:noFill/>
          </p:spPr>
          <p:txBody>
            <a:bodyPr wrap="square" rtlCol="0">
              <a:spAutoFit/>
            </a:bodyPr>
            <a:lstStyle/>
            <a:p>
              <a:r>
                <a:rPr lang="en-US" sz="2400" b="1" dirty="0"/>
                <a:t>Crumb Rubber Modifier (CRM)</a:t>
              </a:r>
            </a:p>
            <a:p>
              <a:pPr algn="ctr"/>
              <a:r>
                <a:rPr lang="en-US" sz="2000" b="1" dirty="0"/>
                <a:t>6%;      #80 mesh size</a:t>
              </a:r>
              <a:endParaRPr lang="en-GB" sz="2400" b="1" dirty="0"/>
            </a:p>
          </p:txBody>
        </p:sp>
        <p:cxnSp>
          <p:nvCxnSpPr>
            <p:cNvPr id="18" name="Straight Arrow Connector 17">
              <a:extLst>
                <a:ext uri="{FF2B5EF4-FFF2-40B4-BE49-F238E27FC236}">
                  <a16:creationId xmlns:a16="http://schemas.microsoft.com/office/drawing/2014/main" id="{84EE606C-D4C3-486A-880C-ABC9D594B01A}"/>
                </a:ext>
              </a:extLst>
            </p:cNvPr>
            <p:cNvCxnSpPr>
              <a:stCxn id="16" idx="6"/>
            </p:cNvCxnSpPr>
            <p:nvPr/>
          </p:nvCxnSpPr>
          <p:spPr>
            <a:xfrm flipV="1">
              <a:off x="2208628" y="2602523"/>
              <a:ext cx="520503" cy="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F614313F-6071-4F16-AC66-5139D71A257F}"/>
              </a:ext>
            </a:extLst>
          </p:cNvPr>
          <p:cNvSpPr/>
          <p:nvPr/>
        </p:nvSpPr>
        <p:spPr>
          <a:xfrm>
            <a:off x="5540174" y="3887864"/>
            <a:ext cx="5429077" cy="1133708"/>
          </a:xfrm>
          <a:prstGeom prst="rect">
            <a:avLst/>
          </a:prstGeom>
        </p:spPr>
        <p:txBody>
          <a:bodyPr wrap="square">
            <a:spAutoFit/>
          </a:bodyPr>
          <a:lstStyle/>
          <a:p>
            <a:pPr>
              <a:lnSpc>
                <a:spcPct val="150000"/>
              </a:lnSpc>
            </a:pPr>
            <a:r>
              <a:rPr lang="en-US" sz="2400" b="1" dirty="0">
                <a:solidFill>
                  <a:srgbClr val="C00000"/>
                </a:solidFill>
              </a:rPr>
              <a:t>CRM can enhance the mechanical properties of the binder</a:t>
            </a:r>
            <a:endParaRPr lang="en-GB" sz="2400" b="1" dirty="0">
              <a:solidFill>
                <a:srgbClr val="C00000"/>
              </a:solidFill>
            </a:endParaRPr>
          </a:p>
        </p:txBody>
      </p:sp>
      <p:grpSp>
        <p:nvGrpSpPr>
          <p:cNvPr id="14" name="Group 13">
            <a:extLst>
              <a:ext uri="{FF2B5EF4-FFF2-40B4-BE49-F238E27FC236}">
                <a16:creationId xmlns:a16="http://schemas.microsoft.com/office/drawing/2014/main" id="{59B30F52-5086-4984-8B72-39FFB4C7D1F4}"/>
              </a:ext>
            </a:extLst>
          </p:cNvPr>
          <p:cNvGrpSpPr/>
          <p:nvPr/>
        </p:nvGrpSpPr>
        <p:grpSpPr>
          <a:xfrm rot="16200000">
            <a:off x="483612" y="3132127"/>
            <a:ext cx="3178979" cy="2776181"/>
            <a:chOff x="1181685" y="2198824"/>
            <a:chExt cx="1998013" cy="5067919"/>
          </a:xfrm>
        </p:grpSpPr>
        <p:sp>
          <p:nvSpPr>
            <p:cNvPr id="19" name="Oval 18">
              <a:extLst>
                <a:ext uri="{FF2B5EF4-FFF2-40B4-BE49-F238E27FC236}">
                  <a16:creationId xmlns:a16="http://schemas.microsoft.com/office/drawing/2014/main" id="{67884FE8-95F0-459D-90D2-36FC371E8A3E}"/>
                </a:ext>
              </a:extLst>
            </p:cNvPr>
            <p:cNvSpPr/>
            <p:nvPr/>
          </p:nvSpPr>
          <p:spPr>
            <a:xfrm>
              <a:off x="1181685" y="2349307"/>
              <a:ext cx="318300" cy="2937723"/>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1E662A1-4DF6-45B2-90E7-9F3CC882483A}"/>
                </a:ext>
              </a:extLst>
            </p:cNvPr>
            <p:cNvSpPr txBox="1"/>
            <p:nvPr/>
          </p:nvSpPr>
          <p:spPr>
            <a:xfrm rot="5400000">
              <a:off x="384594" y="4471640"/>
              <a:ext cx="5067919" cy="522288"/>
            </a:xfrm>
            <a:prstGeom prst="rect">
              <a:avLst/>
            </a:prstGeom>
            <a:noFill/>
          </p:spPr>
          <p:txBody>
            <a:bodyPr wrap="square" rtlCol="0">
              <a:spAutoFit/>
            </a:bodyPr>
            <a:lstStyle/>
            <a:p>
              <a:r>
                <a:rPr lang="en-US" sz="2400" b="1" dirty="0"/>
                <a:t>Base binder</a:t>
              </a:r>
            </a:p>
            <a:p>
              <a:r>
                <a:rPr lang="en-US" sz="2400" b="1" dirty="0"/>
                <a:t>(60-70 pen grade)</a:t>
              </a:r>
              <a:endParaRPr lang="en-GB" sz="2400" b="1" dirty="0"/>
            </a:p>
          </p:txBody>
        </p:sp>
        <p:cxnSp>
          <p:nvCxnSpPr>
            <p:cNvPr id="21" name="Straight Arrow Connector 20">
              <a:extLst>
                <a:ext uri="{FF2B5EF4-FFF2-40B4-BE49-F238E27FC236}">
                  <a16:creationId xmlns:a16="http://schemas.microsoft.com/office/drawing/2014/main" id="{17BD2A03-FB60-40F3-B931-4AC9A3AC7CF4}"/>
                </a:ext>
              </a:extLst>
            </p:cNvPr>
            <p:cNvCxnSpPr>
              <a:cxnSpLocks/>
              <a:stCxn id="19" idx="6"/>
            </p:cNvCxnSpPr>
            <p:nvPr/>
          </p:nvCxnSpPr>
          <p:spPr>
            <a:xfrm rot="5400000" flipV="1">
              <a:off x="2078697" y="3239457"/>
              <a:ext cx="0" cy="1157424"/>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B029504-99BB-4394-A161-3052134E165B}"/>
              </a:ext>
            </a:extLst>
          </p:cNvPr>
          <p:cNvGrpSpPr/>
          <p:nvPr/>
        </p:nvGrpSpPr>
        <p:grpSpPr>
          <a:xfrm>
            <a:off x="5340626" y="1192696"/>
            <a:ext cx="5429077" cy="1974574"/>
            <a:chOff x="5340626" y="1192696"/>
            <a:chExt cx="5429077" cy="1974574"/>
          </a:xfrm>
        </p:grpSpPr>
        <p:sp>
          <p:nvSpPr>
            <p:cNvPr id="23" name="Rectangle 22">
              <a:extLst>
                <a:ext uri="{FF2B5EF4-FFF2-40B4-BE49-F238E27FC236}">
                  <a16:creationId xmlns:a16="http://schemas.microsoft.com/office/drawing/2014/main" id="{FEADC013-3E3E-4364-8F0B-EEEB8BCC139C}"/>
                </a:ext>
              </a:extLst>
            </p:cNvPr>
            <p:cNvSpPr/>
            <p:nvPr/>
          </p:nvSpPr>
          <p:spPr>
            <a:xfrm>
              <a:off x="7742037" y="1551366"/>
              <a:ext cx="2781327" cy="1323439"/>
            </a:xfrm>
            <a:prstGeom prst="rect">
              <a:avLst/>
            </a:prstGeom>
          </p:spPr>
          <p:txBody>
            <a:bodyPr wrap="square">
              <a:spAutoFit/>
            </a:bodyPr>
            <a:lstStyle/>
            <a:p>
              <a:r>
                <a:rPr lang="en-GB" sz="2000" dirty="0"/>
                <a:t>Propeller mixer:</a:t>
              </a:r>
            </a:p>
            <a:p>
              <a:r>
                <a:rPr lang="en-GB" sz="2000" dirty="0"/>
                <a:t>Speed = 200 rpm</a:t>
              </a:r>
            </a:p>
            <a:p>
              <a:r>
                <a:rPr lang="en-GB" sz="2000" dirty="0"/>
                <a:t>Time = 2 hours</a:t>
              </a:r>
            </a:p>
            <a:p>
              <a:r>
                <a:rPr lang="en-GB" sz="2000" dirty="0"/>
                <a:t>Temperature = 160°C.</a:t>
              </a:r>
            </a:p>
          </p:txBody>
        </p:sp>
        <p:pic>
          <p:nvPicPr>
            <p:cNvPr id="26" name="Picture 25" descr="A picture containing indoor, kitchen appliance, fireplace, dirty&#10;&#10;Description automatically generated">
              <a:extLst>
                <a:ext uri="{FF2B5EF4-FFF2-40B4-BE49-F238E27FC236}">
                  <a16:creationId xmlns:a16="http://schemas.microsoft.com/office/drawing/2014/main" id="{47F5BCCB-F96F-4A13-AA27-12CF52F57E83}"/>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5540174" y="1393813"/>
              <a:ext cx="2006747" cy="1536915"/>
            </a:xfrm>
            <a:prstGeom prst="rect">
              <a:avLst/>
            </a:prstGeom>
            <a:ln w="12700">
              <a:solidFill>
                <a:schemeClr val="tx1"/>
              </a:solidFill>
            </a:ln>
          </p:spPr>
        </p:pic>
        <p:sp>
          <p:nvSpPr>
            <p:cNvPr id="6" name="Flowchart: Process 5">
              <a:extLst>
                <a:ext uri="{FF2B5EF4-FFF2-40B4-BE49-F238E27FC236}">
                  <a16:creationId xmlns:a16="http://schemas.microsoft.com/office/drawing/2014/main" id="{E4D426B9-4DBF-4BF1-8A43-3C0BAA54DBCB}"/>
                </a:ext>
              </a:extLst>
            </p:cNvPr>
            <p:cNvSpPr/>
            <p:nvPr/>
          </p:nvSpPr>
          <p:spPr>
            <a:xfrm>
              <a:off x="5340626" y="1192696"/>
              <a:ext cx="5429077" cy="1974574"/>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7134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Natural aggregates</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457013" y="6231157"/>
            <a:ext cx="628967"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11</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178742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4" y="1076178"/>
            <a:ext cx="7401569"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5974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Research aim</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472737" y="6244409"/>
            <a:ext cx="401212"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12</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9"/>
            <a:ext cx="10639480" cy="5008921"/>
            <a:chOff x="685013" y="1082389"/>
            <a:chExt cx="10639480" cy="5008921"/>
          </a:xfrm>
        </p:grpSpPr>
        <p:sp>
          <p:nvSpPr>
            <p:cNvPr id="5" name="Rectangle 4">
              <a:extLst>
                <a:ext uri="{FF2B5EF4-FFF2-40B4-BE49-F238E27FC236}">
                  <a16:creationId xmlns:a16="http://schemas.microsoft.com/office/drawing/2014/main" id="{0E348CD4-D103-4390-B82A-73F55B780B4B}"/>
                </a:ext>
              </a:extLst>
            </p:cNvPr>
            <p:cNvSpPr/>
            <p:nvPr/>
          </p:nvSpPr>
          <p:spPr>
            <a:xfrm>
              <a:off x="3924886" y="1084859"/>
              <a:ext cx="7399607"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3239873"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3" y="1082389"/>
              <a:ext cx="3394618" cy="182055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560A5DF3-027F-4DE0-8286-3A2E25B129DA}"/>
              </a:ext>
            </a:extLst>
          </p:cNvPr>
          <p:cNvSpPr/>
          <p:nvPr/>
        </p:nvSpPr>
        <p:spPr>
          <a:xfrm>
            <a:off x="365760" y="2749845"/>
            <a:ext cx="10958733" cy="1394036"/>
          </a:xfrm>
          <a:prstGeom prst="rect">
            <a:avLst/>
          </a:prstGeom>
        </p:spPr>
        <p:txBody>
          <a:bodyPr wrap="square">
            <a:spAutoFit/>
          </a:bodyPr>
          <a:lstStyle/>
          <a:p>
            <a:pPr marL="342900" algn="just">
              <a:lnSpc>
                <a:spcPct val="150000"/>
              </a:lnSpc>
              <a:spcBef>
                <a:spcPts val="1200"/>
              </a:spcBef>
              <a:buSzPct val="100000"/>
              <a:tabLst>
                <a:tab pos="457200" algn="l"/>
              </a:tabLst>
            </a:pPr>
            <a:r>
              <a:rPr lang="en-US" sz="3000" b="1" dirty="0">
                <a:solidFill>
                  <a:srgbClr val="C00000"/>
                </a:solidFill>
              </a:rPr>
              <a:t>To explore an integrated use of high RAP content with rejuvenator and binder modifier in HMA design.</a:t>
            </a:r>
          </a:p>
        </p:txBody>
      </p:sp>
    </p:spTree>
    <p:extLst>
      <p:ext uri="{BB962C8B-B14F-4D97-AF65-F5344CB8AC3E}">
        <p14:creationId xmlns:p14="http://schemas.microsoft.com/office/powerpoint/2010/main" val="129902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Research Objectives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9"/>
            <a:ext cx="10639480" cy="5008921"/>
            <a:chOff x="685013" y="1082389"/>
            <a:chExt cx="10639480" cy="5008921"/>
          </a:xfrm>
        </p:grpSpPr>
        <p:sp>
          <p:nvSpPr>
            <p:cNvPr id="5" name="Rectangle 4">
              <a:extLst>
                <a:ext uri="{FF2B5EF4-FFF2-40B4-BE49-F238E27FC236}">
                  <a16:creationId xmlns:a16="http://schemas.microsoft.com/office/drawing/2014/main" id="{0E348CD4-D103-4390-B82A-73F55B780B4B}"/>
                </a:ext>
              </a:extLst>
            </p:cNvPr>
            <p:cNvSpPr/>
            <p:nvPr/>
          </p:nvSpPr>
          <p:spPr>
            <a:xfrm>
              <a:off x="3924886" y="1084859"/>
              <a:ext cx="7399607"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3239873"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3" y="1082389"/>
              <a:ext cx="3394618" cy="182055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299727F0-31C8-431C-8394-EC012A1C49E1}"/>
              </a:ext>
            </a:extLst>
          </p:cNvPr>
          <p:cNvSpPr/>
          <p:nvPr/>
        </p:nvSpPr>
        <p:spPr>
          <a:xfrm>
            <a:off x="685013" y="1135638"/>
            <a:ext cx="10658008" cy="3086807"/>
          </a:xfrm>
          <a:prstGeom prst="rect">
            <a:avLst/>
          </a:prstGeom>
        </p:spPr>
        <p:txBody>
          <a:bodyPr wrap="square">
            <a:spAutoFit/>
          </a:bodyPr>
          <a:lstStyle/>
          <a:p>
            <a:pPr marL="342900" lvl="0" indent="-457200" algn="just">
              <a:lnSpc>
                <a:spcPct val="150000"/>
              </a:lnSpc>
              <a:spcBef>
                <a:spcPts val="1200"/>
              </a:spcBef>
              <a:spcAft>
                <a:spcPts val="0"/>
              </a:spcAft>
              <a:buSzPct val="100000"/>
              <a:buFont typeface="+mj-lt"/>
              <a:buAutoNum type="arabicPeriod"/>
              <a:tabLst>
                <a:tab pos="457200" algn="l"/>
              </a:tabLst>
            </a:pPr>
            <a:r>
              <a:rPr lang="en-US" sz="3000" b="1" dirty="0">
                <a:solidFill>
                  <a:srgbClr val="7030A0"/>
                </a:solidFill>
              </a:rPr>
              <a:t>To determine the optimum binder content (OBC).</a:t>
            </a:r>
          </a:p>
          <a:p>
            <a:pPr marL="342900" lvl="0" indent="-457200" algn="just">
              <a:lnSpc>
                <a:spcPct val="150000"/>
              </a:lnSpc>
              <a:spcBef>
                <a:spcPts val="1200"/>
              </a:spcBef>
              <a:spcAft>
                <a:spcPts val="0"/>
              </a:spcAft>
              <a:buSzPct val="100000"/>
              <a:buFont typeface="+mj-lt"/>
              <a:buAutoNum type="arabicPeriod"/>
              <a:tabLst>
                <a:tab pos="457200" algn="l"/>
              </a:tabLst>
            </a:pPr>
            <a:r>
              <a:rPr lang="en-US" sz="3000" b="1" dirty="0">
                <a:solidFill>
                  <a:srgbClr val="7030A0"/>
                </a:solidFill>
              </a:rPr>
              <a:t>To analyze Marshall parameters.</a:t>
            </a:r>
          </a:p>
          <a:p>
            <a:pPr marL="342900" indent="-457200" algn="just">
              <a:lnSpc>
                <a:spcPct val="150000"/>
              </a:lnSpc>
              <a:spcBef>
                <a:spcPts val="1200"/>
              </a:spcBef>
              <a:buSzPct val="100000"/>
              <a:buFont typeface="+mj-lt"/>
              <a:buAutoNum type="arabicPeriod"/>
              <a:tabLst>
                <a:tab pos="457200" algn="l"/>
              </a:tabLst>
            </a:pPr>
            <a:r>
              <a:rPr lang="en-US" sz="3000" b="1" dirty="0">
                <a:solidFill>
                  <a:srgbClr val="7030A0"/>
                </a:solidFill>
              </a:rPr>
              <a:t>To investigate the mechanical performances of HMA mixes.</a:t>
            </a:r>
          </a:p>
        </p:txBody>
      </p:sp>
      <p:sp>
        <p:nvSpPr>
          <p:cNvPr id="11" name="Title 1">
            <a:extLst>
              <a:ext uri="{FF2B5EF4-FFF2-40B4-BE49-F238E27FC236}">
                <a16:creationId xmlns:a16="http://schemas.microsoft.com/office/drawing/2014/main" id="{5F1E0269-C43B-4595-AC92-D28192C0ABB8}"/>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13</a:t>
            </a:r>
          </a:p>
        </p:txBody>
      </p:sp>
    </p:spTree>
    <p:extLst>
      <p:ext uri="{BB962C8B-B14F-4D97-AF65-F5344CB8AC3E}">
        <p14:creationId xmlns:p14="http://schemas.microsoft.com/office/powerpoint/2010/main" val="5567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HMA</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sp>
        <p:nvSpPr>
          <p:cNvPr id="19" name="Rectangle 18">
            <a:extLst>
              <a:ext uri="{FF2B5EF4-FFF2-40B4-BE49-F238E27FC236}">
                <a16:creationId xmlns:a16="http://schemas.microsoft.com/office/drawing/2014/main" id="{1A7E80E0-1A9B-4701-A7CF-6DC60EFF8635}"/>
              </a:ext>
            </a:extLst>
          </p:cNvPr>
          <p:cNvSpPr/>
          <p:nvPr/>
        </p:nvSpPr>
        <p:spPr>
          <a:xfrm>
            <a:off x="8086581" y="1076178"/>
            <a:ext cx="3237912"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337D6F4-72D1-4563-936E-EDD869D50A63}"/>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14</a:t>
            </a:r>
          </a:p>
        </p:txBody>
      </p:sp>
      <p:sp>
        <p:nvSpPr>
          <p:cNvPr id="7" name="Rectangle 6">
            <a:extLst>
              <a:ext uri="{FF2B5EF4-FFF2-40B4-BE49-F238E27FC236}">
                <a16:creationId xmlns:a16="http://schemas.microsoft.com/office/drawing/2014/main" id="{7A87445E-ABC7-4DDD-9F79-7F062ADC10E1}"/>
              </a:ext>
            </a:extLst>
          </p:cNvPr>
          <p:cNvSpPr/>
          <p:nvPr/>
        </p:nvSpPr>
        <p:spPr>
          <a:xfrm>
            <a:off x="742938" y="1084859"/>
            <a:ext cx="3237912"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6510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4" y="1082388"/>
            <a:ext cx="2857704" cy="5006893"/>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A9E1C8C8-F11E-4C0D-AB6A-61614FE1AA0C}"/>
              </a:ext>
            </a:extLst>
          </p:cNvPr>
          <p:cNvSpPr/>
          <p:nvPr/>
        </p:nvSpPr>
        <p:spPr>
          <a:xfrm>
            <a:off x="7845286" y="4433770"/>
            <a:ext cx="1054619" cy="641813"/>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3E700F7-D522-48D2-A583-1E0919F3B24A}"/>
              </a:ext>
            </a:extLst>
          </p:cNvPr>
          <p:cNvSpPr/>
          <p:nvPr/>
        </p:nvSpPr>
        <p:spPr>
          <a:xfrm>
            <a:off x="10522443" y="4422632"/>
            <a:ext cx="1054619" cy="639699"/>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6AEB541D-5158-4D15-8827-D8903866C905}"/>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15</a:t>
            </a:r>
          </a:p>
        </p:txBody>
      </p:sp>
    </p:spTree>
    <p:extLst>
      <p:ext uri="{BB962C8B-B14F-4D97-AF65-F5344CB8AC3E}">
        <p14:creationId xmlns:p14="http://schemas.microsoft.com/office/powerpoint/2010/main" val="30209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3" y="1090246"/>
            <a:ext cx="4081593"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7ED8885-F264-48D0-A833-9E96033C9615}"/>
              </a:ext>
            </a:extLst>
          </p:cNvPr>
          <p:cNvGrpSpPr/>
          <p:nvPr/>
        </p:nvGrpSpPr>
        <p:grpSpPr>
          <a:xfrm>
            <a:off x="6768208" y="1080040"/>
            <a:ext cx="4740626" cy="5006893"/>
            <a:chOff x="685013" y="1082388"/>
            <a:chExt cx="3239874" cy="5006893"/>
          </a:xfrm>
        </p:grpSpPr>
        <p:sp>
          <p:nvSpPr>
            <p:cNvPr id="10" name="Rectangle 9">
              <a:extLst>
                <a:ext uri="{FF2B5EF4-FFF2-40B4-BE49-F238E27FC236}">
                  <a16:creationId xmlns:a16="http://schemas.microsoft.com/office/drawing/2014/main" id="{6DADF38E-3945-45F5-86B8-2913DDF4655E}"/>
                </a:ext>
              </a:extLst>
            </p:cNvPr>
            <p:cNvSpPr/>
            <p:nvPr/>
          </p:nvSpPr>
          <p:spPr>
            <a:xfrm>
              <a:off x="685013" y="2928428"/>
              <a:ext cx="3239873" cy="3160853"/>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8C206A-4EA5-4A28-8BE5-AFC04322AB14}"/>
                </a:ext>
              </a:extLst>
            </p:cNvPr>
            <p:cNvSpPr/>
            <p:nvPr/>
          </p:nvSpPr>
          <p:spPr>
            <a:xfrm>
              <a:off x="685014" y="1082388"/>
              <a:ext cx="3239873" cy="1227062"/>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 name="Chart 13">
            <a:extLst>
              <a:ext uri="{FF2B5EF4-FFF2-40B4-BE49-F238E27FC236}">
                <a16:creationId xmlns:a16="http://schemas.microsoft.com/office/drawing/2014/main" id="{438A179D-FB49-4CC4-99B7-CF28CAB90D7F}"/>
              </a:ext>
            </a:extLst>
          </p:cNvPr>
          <p:cNvGraphicFramePr>
            <a:graphicFrameLocks/>
          </p:cNvGraphicFramePr>
          <p:nvPr>
            <p:extLst>
              <p:ext uri="{D42A27DB-BD31-4B8C-83A1-F6EECF244321}">
                <p14:modId xmlns:p14="http://schemas.microsoft.com/office/powerpoint/2010/main" val="3293503799"/>
              </p:ext>
            </p:extLst>
          </p:nvPr>
        </p:nvGraphicFramePr>
        <p:xfrm>
          <a:off x="867506" y="1420836"/>
          <a:ext cx="6475829" cy="435477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243841A4-8BB0-4DA5-9E8F-B55EEC9CB29F}"/>
              </a:ext>
            </a:extLst>
          </p:cNvPr>
          <p:cNvSpPr/>
          <p:nvPr/>
        </p:nvSpPr>
        <p:spPr>
          <a:xfrm>
            <a:off x="9060224" y="3079179"/>
            <a:ext cx="1574951" cy="461665"/>
          </a:xfrm>
          <a:prstGeom prst="rect">
            <a:avLst/>
          </a:prstGeom>
        </p:spPr>
        <p:txBody>
          <a:bodyPr wrap="square">
            <a:spAutoFit/>
          </a:bodyPr>
          <a:lstStyle/>
          <a:p>
            <a:pPr marR="0" lvl="0" algn="ctr" fontAlgn="base">
              <a:lnSpc>
                <a:spcPct val="100000"/>
              </a:lnSpc>
              <a:spcBef>
                <a:spcPct val="0"/>
              </a:spcBef>
              <a:spcAft>
                <a:spcPct val="0"/>
              </a:spcAft>
              <a:buClr>
                <a:schemeClr val="accent2">
                  <a:lumMod val="60000"/>
                  <a:lumOff val="40000"/>
                </a:schemeClr>
              </a:buClr>
              <a:buSzPct val="133000"/>
              <a:tabLst/>
            </a:pPr>
            <a:r>
              <a:rPr lang="en-GB" altLang="en-US" sz="2400" b="1" dirty="0">
                <a:solidFill>
                  <a:srgbClr val="0070C0"/>
                </a:solidFill>
              </a:rPr>
              <a:t>Stability</a:t>
            </a:r>
          </a:p>
        </p:txBody>
      </p:sp>
      <p:grpSp>
        <p:nvGrpSpPr>
          <p:cNvPr id="22" name="Group 21">
            <a:extLst>
              <a:ext uri="{FF2B5EF4-FFF2-40B4-BE49-F238E27FC236}">
                <a16:creationId xmlns:a16="http://schemas.microsoft.com/office/drawing/2014/main" id="{B6F1B8E9-126E-42E0-A3AE-2D2B3F1BD726}"/>
              </a:ext>
            </a:extLst>
          </p:cNvPr>
          <p:cNvGrpSpPr/>
          <p:nvPr/>
        </p:nvGrpSpPr>
        <p:grpSpPr>
          <a:xfrm>
            <a:off x="7343335" y="3528880"/>
            <a:ext cx="2644727" cy="1983084"/>
            <a:chOff x="7343335" y="3655492"/>
            <a:chExt cx="2644727" cy="1983084"/>
          </a:xfrm>
        </p:grpSpPr>
        <p:sp>
          <p:nvSpPr>
            <p:cNvPr id="20" name="Arrow: Left 19">
              <a:extLst>
                <a:ext uri="{FF2B5EF4-FFF2-40B4-BE49-F238E27FC236}">
                  <a16:creationId xmlns:a16="http://schemas.microsoft.com/office/drawing/2014/main" id="{78E738B1-1446-4CC1-B8EA-802F6FDBAC68}"/>
                </a:ext>
              </a:extLst>
            </p:cNvPr>
            <p:cNvSpPr/>
            <p:nvPr/>
          </p:nvSpPr>
          <p:spPr>
            <a:xfrm>
              <a:off x="7343335" y="5176911"/>
              <a:ext cx="2644727" cy="4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D59FED95-2959-4E43-851D-5891FDDD415A}"/>
                </a:ext>
              </a:extLst>
            </p:cNvPr>
            <p:cNvSpPr/>
            <p:nvPr/>
          </p:nvSpPr>
          <p:spPr>
            <a:xfrm>
              <a:off x="9714056" y="3655492"/>
              <a:ext cx="267286" cy="163606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a:extLst>
              <a:ext uri="{FF2B5EF4-FFF2-40B4-BE49-F238E27FC236}">
                <a16:creationId xmlns:a16="http://schemas.microsoft.com/office/drawing/2014/main" id="{843C5315-8C33-4EBF-A889-203DFDB8D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671" y="3579404"/>
            <a:ext cx="1593542" cy="1207348"/>
          </a:xfrm>
          <a:prstGeom prst="rect">
            <a:avLst/>
          </a:prstGeom>
          <a:ln w="25400">
            <a:solidFill>
              <a:schemeClr val="tx1"/>
            </a:solidFill>
          </a:ln>
        </p:spPr>
      </p:pic>
      <p:pic>
        <p:nvPicPr>
          <p:cNvPr id="27" name="Picture 26">
            <a:extLst>
              <a:ext uri="{FF2B5EF4-FFF2-40B4-BE49-F238E27FC236}">
                <a16:creationId xmlns:a16="http://schemas.microsoft.com/office/drawing/2014/main" id="{EF483844-47F3-4CB3-A516-036A1E480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088" y="3579304"/>
            <a:ext cx="1589770" cy="1207348"/>
          </a:xfrm>
          <a:prstGeom prst="rect">
            <a:avLst/>
          </a:prstGeom>
          <a:ln w="25400">
            <a:solidFill>
              <a:schemeClr val="tx1"/>
            </a:solidFill>
          </a:ln>
        </p:spPr>
      </p:pic>
      <p:sp>
        <p:nvSpPr>
          <p:cNvPr id="25" name="Title 1">
            <a:extLst>
              <a:ext uri="{FF2B5EF4-FFF2-40B4-BE49-F238E27FC236}">
                <a16:creationId xmlns:a16="http://schemas.microsoft.com/office/drawing/2014/main" id="{9BAF8E20-699D-4617-9FB9-0296E40D0C23}"/>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16</a:t>
            </a:r>
          </a:p>
        </p:txBody>
      </p:sp>
    </p:spTree>
    <p:extLst>
      <p:ext uri="{BB962C8B-B14F-4D97-AF65-F5344CB8AC3E}">
        <p14:creationId xmlns:p14="http://schemas.microsoft.com/office/powerpoint/2010/main" val="2106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3" y="1090246"/>
            <a:ext cx="4081593"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7ED8885-F264-48D0-A833-9E96033C9615}"/>
              </a:ext>
            </a:extLst>
          </p:cNvPr>
          <p:cNvGrpSpPr/>
          <p:nvPr/>
        </p:nvGrpSpPr>
        <p:grpSpPr>
          <a:xfrm>
            <a:off x="6768208" y="1080039"/>
            <a:ext cx="4740626" cy="5006894"/>
            <a:chOff x="685013" y="1082387"/>
            <a:chExt cx="3239874" cy="5006894"/>
          </a:xfrm>
        </p:grpSpPr>
        <p:sp>
          <p:nvSpPr>
            <p:cNvPr id="10" name="Rectangle 9">
              <a:extLst>
                <a:ext uri="{FF2B5EF4-FFF2-40B4-BE49-F238E27FC236}">
                  <a16:creationId xmlns:a16="http://schemas.microsoft.com/office/drawing/2014/main" id="{6DADF38E-3945-45F5-86B8-2913DDF4655E}"/>
                </a:ext>
              </a:extLst>
            </p:cNvPr>
            <p:cNvSpPr/>
            <p:nvPr/>
          </p:nvSpPr>
          <p:spPr>
            <a:xfrm>
              <a:off x="685013" y="3280120"/>
              <a:ext cx="3239873" cy="280916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8C206A-4EA5-4A28-8BE5-AFC04322AB14}"/>
                </a:ext>
              </a:extLst>
            </p:cNvPr>
            <p:cNvSpPr/>
            <p:nvPr/>
          </p:nvSpPr>
          <p:spPr>
            <a:xfrm>
              <a:off x="685014" y="1082387"/>
              <a:ext cx="3239873" cy="185071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243841A4-8BB0-4DA5-9E8F-B55EEC9CB29F}"/>
              </a:ext>
            </a:extLst>
          </p:cNvPr>
          <p:cNvSpPr/>
          <p:nvPr/>
        </p:nvSpPr>
        <p:spPr>
          <a:xfrm>
            <a:off x="7849772" y="3298047"/>
            <a:ext cx="3840480" cy="400110"/>
          </a:xfrm>
          <a:prstGeom prst="rect">
            <a:avLst/>
          </a:prstGeom>
        </p:spPr>
        <p:txBody>
          <a:bodyPr wrap="square">
            <a:spAutoFit/>
          </a:bodyPr>
          <a:lstStyle/>
          <a:p>
            <a:pPr marR="0" lvl="0" algn="ctr" fontAlgn="base">
              <a:lnSpc>
                <a:spcPct val="100000"/>
              </a:lnSpc>
              <a:spcBef>
                <a:spcPct val="0"/>
              </a:spcBef>
              <a:spcAft>
                <a:spcPct val="0"/>
              </a:spcAft>
              <a:buClr>
                <a:schemeClr val="accent2">
                  <a:lumMod val="60000"/>
                  <a:lumOff val="40000"/>
                </a:schemeClr>
              </a:buClr>
              <a:buSzPct val="133000"/>
              <a:tabLst/>
            </a:pPr>
            <a:r>
              <a:rPr lang="en-GB" altLang="en-US" sz="2000" b="1" dirty="0">
                <a:solidFill>
                  <a:srgbClr val="FFC000"/>
                </a:solidFill>
              </a:rPr>
              <a:t>TSR (Tensile Strength Ratio)</a:t>
            </a:r>
          </a:p>
        </p:txBody>
      </p:sp>
      <p:grpSp>
        <p:nvGrpSpPr>
          <p:cNvPr id="22" name="Group 21">
            <a:extLst>
              <a:ext uri="{FF2B5EF4-FFF2-40B4-BE49-F238E27FC236}">
                <a16:creationId xmlns:a16="http://schemas.microsoft.com/office/drawing/2014/main" id="{B6F1B8E9-126E-42E0-A3AE-2D2B3F1BD726}"/>
              </a:ext>
            </a:extLst>
          </p:cNvPr>
          <p:cNvGrpSpPr/>
          <p:nvPr/>
        </p:nvGrpSpPr>
        <p:grpSpPr>
          <a:xfrm>
            <a:off x="7272995" y="3796165"/>
            <a:ext cx="2644727" cy="1983084"/>
            <a:chOff x="7343335" y="3655492"/>
            <a:chExt cx="2644727" cy="1983084"/>
          </a:xfrm>
        </p:grpSpPr>
        <p:sp>
          <p:nvSpPr>
            <p:cNvPr id="20" name="Arrow: Left 19">
              <a:extLst>
                <a:ext uri="{FF2B5EF4-FFF2-40B4-BE49-F238E27FC236}">
                  <a16:creationId xmlns:a16="http://schemas.microsoft.com/office/drawing/2014/main" id="{78E738B1-1446-4CC1-B8EA-802F6FDBAC68}"/>
                </a:ext>
              </a:extLst>
            </p:cNvPr>
            <p:cNvSpPr/>
            <p:nvPr/>
          </p:nvSpPr>
          <p:spPr>
            <a:xfrm>
              <a:off x="7343335" y="5176911"/>
              <a:ext cx="2644727" cy="4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D59FED95-2959-4E43-851D-5891FDDD415A}"/>
                </a:ext>
              </a:extLst>
            </p:cNvPr>
            <p:cNvSpPr/>
            <p:nvPr/>
          </p:nvSpPr>
          <p:spPr>
            <a:xfrm>
              <a:off x="9714056" y="3655492"/>
              <a:ext cx="267286" cy="163606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5" name="Chart 24">
            <a:extLst>
              <a:ext uri="{FF2B5EF4-FFF2-40B4-BE49-F238E27FC236}">
                <a16:creationId xmlns:a16="http://schemas.microsoft.com/office/drawing/2014/main" id="{2E6B038A-DC60-4D8C-AA4B-5C8226F84729}"/>
              </a:ext>
            </a:extLst>
          </p:cNvPr>
          <p:cNvGraphicFramePr>
            <a:graphicFrameLocks/>
          </p:cNvGraphicFramePr>
          <p:nvPr>
            <p:extLst>
              <p:ext uri="{D42A27DB-BD31-4B8C-83A1-F6EECF244321}">
                <p14:modId xmlns:p14="http://schemas.microsoft.com/office/powerpoint/2010/main" val="568775331"/>
              </p:ext>
            </p:extLst>
          </p:nvPr>
        </p:nvGraphicFramePr>
        <p:xfrm>
          <a:off x="933449" y="1250498"/>
          <a:ext cx="6332825" cy="4693102"/>
        </p:xfrm>
        <a:graphic>
          <a:graphicData uri="http://schemas.openxmlformats.org/drawingml/2006/chart">
            <c:chart xmlns:c="http://schemas.openxmlformats.org/drawingml/2006/chart" xmlns:r="http://schemas.openxmlformats.org/officeDocument/2006/relationships" r:id="rId3"/>
          </a:graphicData>
        </a:graphic>
      </p:graphicFrame>
      <p:pic>
        <p:nvPicPr>
          <p:cNvPr id="26" name="Picture 25">
            <a:extLst>
              <a:ext uri="{FF2B5EF4-FFF2-40B4-BE49-F238E27FC236}">
                <a16:creationId xmlns:a16="http://schemas.microsoft.com/office/drawing/2014/main" id="{80104FDF-997C-46FA-9921-4773402BDBC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4046" y="3738819"/>
            <a:ext cx="1723957" cy="1578766"/>
          </a:xfrm>
          <a:prstGeom prst="rect">
            <a:avLst/>
          </a:prstGeom>
          <a:noFill/>
          <a:ln w="15875">
            <a:solidFill>
              <a:schemeClr val="tx1"/>
            </a:solidFill>
          </a:ln>
        </p:spPr>
      </p:pic>
      <p:pic>
        <p:nvPicPr>
          <p:cNvPr id="27" name="Picture 26">
            <a:extLst>
              <a:ext uri="{FF2B5EF4-FFF2-40B4-BE49-F238E27FC236}">
                <a16:creationId xmlns:a16="http://schemas.microsoft.com/office/drawing/2014/main" id="{CBD3F9C7-795C-4277-B353-3B1440EAE59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3009" y="3738819"/>
            <a:ext cx="1731097" cy="1578766"/>
          </a:xfrm>
          <a:prstGeom prst="rect">
            <a:avLst/>
          </a:prstGeom>
          <a:noFill/>
          <a:ln w="15875">
            <a:solidFill>
              <a:schemeClr val="tx1"/>
            </a:solidFill>
          </a:ln>
        </p:spPr>
      </p:pic>
      <p:sp>
        <p:nvSpPr>
          <p:cNvPr id="23" name="Title 1">
            <a:extLst>
              <a:ext uri="{FF2B5EF4-FFF2-40B4-BE49-F238E27FC236}">
                <a16:creationId xmlns:a16="http://schemas.microsoft.com/office/drawing/2014/main" id="{B6928AFE-C346-4A15-9FAA-A99F72593A23}"/>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17</a:t>
            </a:r>
          </a:p>
        </p:txBody>
      </p:sp>
    </p:spTree>
    <p:extLst>
      <p:ext uri="{BB962C8B-B14F-4D97-AF65-F5344CB8AC3E}">
        <p14:creationId xmlns:p14="http://schemas.microsoft.com/office/powerpoint/2010/main" val="26472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3" y="1090246"/>
            <a:ext cx="4081593"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7ED8885-F264-48D0-A833-9E96033C9615}"/>
              </a:ext>
            </a:extLst>
          </p:cNvPr>
          <p:cNvGrpSpPr/>
          <p:nvPr/>
        </p:nvGrpSpPr>
        <p:grpSpPr>
          <a:xfrm>
            <a:off x="6768208" y="1080039"/>
            <a:ext cx="4740626" cy="5006894"/>
            <a:chOff x="685013" y="1082387"/>
            <a:chExt cx="3239874" cy="5006894"/>
          </a:xfrm>
        </p:grpSpPr>
        <p:sp>
          <p:nvSpPr>
            <p:cNvPr id="10" name="Rectangle 9">
              <a:extLst>
                <a:ext uri="{FF2B5EF4-FFF2-40B4-BE49-F238E27FC236}">
                  <a16:creationId xmlns:a16="http://schemas.microsoft.com/office/drawing/2014/main" id="{6DADF38E-3945-45F5-86B8-2913DDF4655E}"/>
                </a:ext>
              </a:extLst>
            </p:cNvPr>
            <p:cNvSpPr/>
            <p:nvPr/>
          </p:nvSpPr>
          <p:spPr>
            <a:xfrm>
              <a:off x="685013" y="3589610"/>
              <a:ext cx="3239873" cy="249967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8C206A-4EA5-4A28-8BE5-AFC04322AB14}"/>
                </a:ext>
              </a:extLst>
            </p:cNvPr>
            <p:cNvSpPr/>
            <p:nvPr/>
          </p:nvSpPr>
          <p:spPr>
            <a:xfrm>
              <a:off x="685014" y="1082387"/>
              <a:ext cx="3239873" cy="2190699"/>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243841A4-8BB0-4DA5-9E8F-B55EEC9CB29F}"/>
              </a:ext>
            </a:extLst>
          </p:cNvPr>
          <p:cNvSpPr/>
          <p:nvPr/>
        </p:nvSpPr>
        <p:spPr>
          <a:xfrm>
            <a:off x="7371472" y="3642705"/>
            <a:ext cx="4563003" cy="400110"/>
          </a:xfrm>
          <a:prstGeom prst="rect">
            <a:avLst/>
          </a:prstGeom>
        </p:spPr>
        <p:txBody>
          <a:bodyPr wrap="square">
            <a:spAutoFit/>
          </a:bodyPr>
          <a:lstStyle/>
          <a:p>
            <a:pPr marR="0" lvl="0" algn="ctr" fontAlgn="base">
              <a:lnSpc>
                <a:spcPct val="100000"/>
              </a:lnSpc>
              <a:spcBef>
                <a:spcPct val="0"/>
              </a:spcBef>
              <a:spcAft>
                <a:spcPct val="0"/>
              </a:spcAft>
              <a:buClr>
                <a:schemeClr val="accent2">
                  <a:lumMod val="60000"/>
                  <a:lumOff val="40000"/>
                </a:schemeClr>
              </a:buClr>
              <a:buSzPct val="133000"/>
              <a:tabLst/>
            </a:pPr>
            <a:r>
              <a:rPr lang="en-US" altLang="en-US" sz="2000" b="1" dirty="0">
                <a:solidFill>
                  <a:srgbClr val="00B050"/>
                </a:solidFill>
              </a:rPr>
              <a:t>Indirect Tensile Fatigue Test (ITFT)</a:t>
            </a:r>
            <a:endParaRPr lang="en-GB" altLang="en-US" sz="2000" b="1" dirty="0">
              <a:solidFill>
                <a:srgbClr val="00B050"/>
              </a:solidFill>
            </a:endParaRPr>
          </a:p>
        </p:txBody>
      </p:sp>
      <p:grpSp>
        <p:nvGrpSpPr>
          <p:cNvPr id="3" name="Group 2">
            <a:extLst>
              <a:ext uri="{FF2B5EF4-FFF2-40B4-BE49-F238E27FC236}">
                <a16:creationId xmlns:a16="http://schemas.microsoft.com/office/drawing/2014/main" id="{13D92FA0-5267-47E7-9C36-A06EE93D93E8}"/>
              </a:ext>
            </a:extLst>
          </p:cNvPr>
          <p:cNvGrpSpPr/>
          <p:nvPr/>
        </p:nvGrpSpPr>
        <p:grpSpPr>
          <a:xfrm>
            <a:off x="7090933" y="4043427"/>
            <a:ext cx="2644727" cy="1363491"/>
            <a:chOff x="7090933" y="4001223"/>
            <a:chExt cx="2644727" cy="1363491"/>
          </a:xfrm>
        </p:grpSpPr>
        <p:sp>
          <p:nvSpPr>
            <p:cNvPr id="20" name="Arrow: Left 19">
              <a:extLst>
                <a:ext uri="{FF2B5EF4-FFF2-40B4-BE49-F238E27FC236}">
                  <a16:creationId xmlns:a16="http://schemas.microsoft.com/office/drawing/2014/main" id="{78E738B1-1446-4CC1-B8EA-802F6FDBAC68}"/>
                </a:ext>
              </a:extLst>
            </p:cNvPr>
            <p:cNvSpPr/>
            <p:nvPr/>
          </p:nvSpPr>
          <p:spPr>
            <a:xfrm>
              <a:off x="7090933" y="4903049"/>
              <a:ext cx="2644727" cy="4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D59FED95-2959-4E43-851D-5891FDDD415A}"/>
                </a:ext>
              </a:extLst>
            </p:cNvPr>
            <p:cNvSpPr/>
            <p:nvPr/>
          </p:nvSpPr>
          <p:spPr>
            <a:xfrm>
              <a:off x="9460838" y="4001223"/>
              <a:ext cx="267286" cy="101586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7" name="Chart 16">
            <a:extLst>
              <a:ext uri="{FF2B5EF4-FFF2-40B4-BE49-F238E27FC236}">
                <a16:creationId xmlns:a16="http://schemas.microsoft.com/office/drawing/2014/main" id="{ECDAC8AD-9B04-4D49-B5A5-A86B39F70A35}"/>
              </a:ext>
            </a:extLst>
          </p:cNvPr>
          <p:cNvGraphicFramePr>
            <a:graphicFrameLocks/>
          </p:cNvGraphicFramePr>
          <p:nvPr>
            <p:extLst>
              <p:ext uri="{D42A27DB-BD31-4B8C-83A1-F6EECF244321}">
                <p14:modId xmlns:p14="http://schemas.microsoft.com/office/powerpoint/2010/main" val="1545193954"/>
              </p:ext>
            </p:extLst>
          </p:nvPr>
        </p:nvGraphicFramePr>
        <p:xfrm>
          <a:off x="867507" y="1250498"/>
          <a:ext cx="6215890" cy="4693102"/>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D26D5071-4770-46CE-9BEC-44A259EC97B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7739" y="1100327"/>
            <a:ext cx="2429247" cy="1963491"/>
          </a:xfrm>
          <a:prstGeom prst="rect">
            <a:avLst/>
          </a:prstGeom>
          <a:noFill/>
          <a:ln w="15875">
            <a:solidFill>
              <a:schemeClr val="tx1"/>
            </a:solidFill>
          </a:ln>
        </p:spPr>
      </p:pic>
      <p:sp>
        <p:nvSpPr>
          <p:cNvPr id="23" name="Title 1">
            <a:extLst>
              <a:ext uri="{FF2B5EF4-FFF2-40B4-BE49-F238E27FC236}">
                <a16:creationId xmlns:a16="http://schemas.microsoft.com/office/drawing/2014/main" id="{C02C4871-7182-4E1A-ACF8-86247012D93A}"/>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18</a:t>
            </a:r>
          </a:p>
        </p:txBody>
      </p:sp>
    </p:spTree>
    <p:extLst>
      <p:ext uri="{BB962C8B-B14F-4D97-AF65-F5344CB8AC3E}">
        <p14:creationId xmlns:p14="http://schemas.microsoft.com/office/powerpoint/2010/main" val="16346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3" y="1090246"/>
            <a:ext cx="4174155"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7ED8885-F264-48D0-A833-9E96033C9615}"/>
              </a:ext>
            </a:extLst>
          </p:cNvPr>
          <p:cNvGrpSpPr/>
          <p:nvPr/>
        </p:nvGrpSpPr>
        <p:grpSpPr>
          <a:xfrm>
            <a:off x="6768208" y="1080039"/>
            <a:ext cx="4740626" cy="5006894"/>
            <a:chOff x="685013" y="1082387"/>
            <a:chExt cx="3239874" cy="5006894"/>
          </a:xfrm>
        </p:grpSpPr>
        <p:sp>
          <p:nvSpPr>
            <p:cNvPr id="10" name="Rectangle 9">
              <a:extLst>
                <a:ext uri="{FF2B5EF4-FFF2-40B4-BE49-F238E27FC236}">
                  <a16:creationId xmlns:a16="http://schemas.microsoft.com/office/drawing/2014/main" id="{6DADF38E-3945-45F5-86B8-2913DDF4655E}"/>
                </a:ext>
              </a:extLst>
            </p:cNvPr>
            <p:cNvSpPr/>
            <p:nvPr/>
          </p:nvSpPr>
          <p:spPr>
            <a:xfrm>
              <a:off x="685013" y="4059593"/>
              <a:ext cx="3239873" cy="202968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8C206A-4EA5-4A28-8BE5-AFC04322AB14}"/>
                </a:ext>
              </a:extLst>
            </p:cNvPr>
            <p:cNvSpPr/>
            <p:nvPr/>
          </p:nvSpPr>
          <p:spPr>
            <a:xfrm>
              <a:off x="685014" y="1082387"/>
              <a:ext cx="3239873" cy="248479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243841A4-8BB0-4DA5-9E8F-B55EEC9CB29F}"/>
              </a:ext>
            </a:extLst>
          </p:cNvPr>
          <p:cNvSpPr/>
          <p:nvPr/>
        </p:nvSpPr>
        <p:spPr>
          <a:xfrm>
            <a:off x="8574157" y="4072495"/>
            <a:ext cx="2266121" cy="400110"/>
          </a:xfrm>
          <a:prstGeom prst="rect">
            <a:avLst/>
          </a:prstGeom>
        </p:spPr>
        <p:txBody>
          <a:bodyPr wrap="square">
            <a:spAutoFit/>
          </a:bodyPr>
          <a:lstStyle/>
          <a:p>
            <a:pPr marR="0" lvl="0" algn="ctr" fontAlgn="base">
              <a:lnSpc>
                <a:spcPct val="100000"/>
              </a:lnSpc>
              <a:spcBef>
                <a:spcPct val="0"/>
              </a:spcBef>
              <a:spcAft>
                <a:spcPct val="0"/>
              </a:spcAft>
              <a:buClr>
                <a:schemeClr val="accent2">
                  <a:lumMod val="60000"/>
                  <a:lumOff val="40000"/>
                </a:schemeClr>
              </a:buClr>
              <a:buSzPct val="133000"/>
              <a:tabLst/>
            </a:pPr>
            <a:r>
              <a:rPr lang="en-US" altLang="en-US" sz="2000" b="1" dirty="0">
                <a:solidFill>
                  <a:srgbClr val="002060"/>
                </a:solidFill>
              </a:rPr>
              <a:t>Cantabro Loss</a:t>
            </a:r>
            <a:endParaRPr lang="en-GB" altLang="en-US" sz="2000" b="1" dirty="0">
              <a:solidFill>
                <a:srgbClr val="002060"/>
              </a:solidFill>
            </a:endParaRPr>
          </a:p>
        </p:txBody>
      </p:sp>
      <p:grpSp>
        <p:nvGrpSpPr>
          <p:cNvPr id="22" name="Group 21">
            <a:extLst>
              <a:ext uri="{FF2B5EF4-FFF2-40B4-BE49-F238E27FC236}">
                <a16:creationId xmlns:a16="http://schemas.microsoft.com/office/drawing/2014/main" id="{B6F1B8E9-126E-42E0-A3AE-2D2B3F1BD726}"/>
              </a:ext>
            </a:extLst>
          </p:cNvPr>
          <p:cNvGrpSpPr/>
          <p:nvPr/>
        </p:nvGrpSpPr>
        <p:grpSpPr>
          <a:xfrm>
            <a:off x="7227743" y="4446554"/>
            <a:ext cx="2651259" cy="1363491"/>
            <a:chOff x="7330083" y="3613900"/>
            <a:chExt cx="2651259" cy="1363491"/>
          </a:xfrm>
        </p:grpSpPr>
        <p:sp>
          <p:nvSpPr>
            <p:cNvPr id="20" name="Arrow: Left 19">
              <a:extLst>
                <a:ext uri="{FF2B5EF4-FFF2-40B4-BE49-F238E27FC236}">
                  <a16:creationId xmlns:a16="http://schemas.microsoft.com/office/drawing/2014/main" id="{78E738B1-1446-4CC1-B8EA-802F6FDBAC68}"/>
                </a:ext>
              </a:extLst>
            </p:cNvPr>
            <p:cNvSpPr/>
            <p:nvPr/>
          </p:nvSpPr>
          <p:spPr>
            <a:xfrm>
              <a:off x="7330083" y="4515726"/>
              <a:ext cx="2644727" cy="4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D59FED95-2959-4E43-851D-5891FDDD415A}"/>
                </a:ext>
              </a:extLst>
            </p:cNvPr>
            <p:cNvSpPr/>
            <p:nvPr/>
          </p:nvSpPr>
          <p:spPr>
            <a:xfrm>
              <a:off x="9714056" y="3613900"/>
              <a:ext cx="267286" cy="101586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8" name="Chart 17">
            <a:extLst>
              <a:ext uri="{FF2B5EF4-FFF2-40B4-BE49-F238E27FC236}">
                <a16:creationId xmlns:a16="http://schemas.microsoft.com/office/drawing/2014/main" id="{D5AD714D-FC96-4A6A-83DF-69F0D6D3D843}"/>
              </a:ext>
            </a:extLst>
          </p:cNvPr>
          <p:cNvGraphicFramePr>
            <a:graphicFrameLocks/>
          </p:cNvGraphicFramePr>
          <p:nvPr>
            <p:extLst>
              <p:ext uri="{D42A27DB-BD31-4B8C-83A1-F6EECF244321}">
                <p14:modId xmlns:p14="http://schemas.microsoft.com/office/powerpoint/2010/main" val="2076527039"/>
              </p:ext>
            </p:extLst>
          </p:nvPr>
        </p:nvGraphicFramePr>
        <p:xfrm>
          <a:off x="867507" y="1250498"/>
          <a:ext cx="6360236" cy="4693102"/>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a:extLst>
              <a:ext uri="{FF2B5EF4-FFF2-40B4-BE49-F238E27FC236}">
                <a16:creationId xmlns:a16="http://schemas.microsoft.com/office/drawing/2014/main" id="{70D40D00-23E1-44CB-A650-B585361763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757" y="1113916"/>
            <a:ext cx="2323229" cy="1953511"/>
          </a:xfrm>
          <a:prstGeom prst="rect">
            <a:avLst/>
          </a:prstGeom>
          <a:noFill/>
          <a:ln w="15875">
            <a:solidFill>
              <a:schemeClr val="tx1"/>
            </a:solidFill>
          </a:ln>
        </p:spPr>
      </p:pic>
      <p:sp>
        <p:nvSpPr>
          <p:cNvPr id="24" name="Title 1">
            <a:extLst>
              <a:ext uri="{FF2B5EF4-FFF2-40B4-BE49-F238E27FC236}">
                <a16:creationId xmlns:a16="http://schemas.microsoft.com/office/drawing/2014/main" id="{E31B4FD4-DC04-491B-9D73-AB931C10EE0B}"/>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19</a:t>
            </a:r>
          </a:p>
        </p:txBody>
      </p:sp>
    </p:spTree>
    <p:extLst>
      <p:ext uri="{BB962C8B-B14F-4D97-AF65-F5344CB8AC3E}">
        <p14:creationId xmlns:p14="http://schemas.microsoft.com/office/powerpoint/2010/main" val="14022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0C898D-7B8F-4F2E-9D4F-A8CD22E898C4}"/>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662610" y="474730"/>
            <a:ext cx="11290852" cy="6098348"/>
          </a:xfrm>
          <a:prstGeom prst="rect">
            <a:avLst/>
          </a:prstGeom>
        </p:spPr>
      </p:pic>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26689"/>
            <a:ext cx="10058400" cy="1609344"/>
          </a:xfrm>
        </p:spPr>
        <p:txBody>
          <a:bodyPr/>
          <a:lstStyle/>
          <a:p>
            <a:pPr algn="ctr"/>
            <a:r>
              <a:rPr lang="en-US" dirty="0">
                <a:solidFill>
                  <a:srgbClr val="C00000"/>
                </a:solidFill>
              </a:rPr>
              <a:t>Course introduction</a:t>
            </a:r>
          </a:p>
        </p:txBody>
      </p:sp>
      <p:sp>
        <p:nvSpPr>
          <p:cNvPr id="3" name="Content Placeholder 2">
            <a:extLst>
              <a:ext uri="{FF2B5EF4-FFF2-40B4-BE49-F238E27FC236}">
                <a16:creationId xmlns:a16="http://schemas.microsoft.com/office/drawing/2014/main" id="{AE64E42B-7C70-49F2-B920-05D34BD3FF87}"/>
              </a:ext>
            </a:extLst>
          </p:cNvPr>
          <p:cNvSpPr>
            <a:spLocks noGrp="1"/>
          </p:cNvSpPr>
          <p:nvPr>
            <p:ph idx="1"/>
          </p:nvPr>
        </p:nvSpPr>
        <p:spPr>
          <a:xfrm>
            <a:off x="662611" y="1736034"/>
            <a:ext cx="11177454" cy="4837043"/>
          </a:xfrm>
        </p:spPr>
        <p:txBody>
          <a:bodyPr>
            <a:normAutofit fontScale="92500" lnSpcReduction="10000"/>
          </a:bodyPr>
          <a:lstStyle/>
          <a:p>
            <a:pPr marL="0" indent="0">
              <a:lnSpc>
                <a:spcPct val="150000"/>
              </a:lnSpc>
              <a:buNone/>
              <a:defRPr/>
            </a:pPr>
            <a:r>
              <a:rPr lang="en-US" sz="2800" dirty="0"/>
              <a:t>Program			:  Master of Engineering Science</a:t>
            </a:r>
          </a:p>
          <a:p>
            <a:pPr marL="0" indent="0">
              <a:lnSpc>
                <a:spcPct val="150000"/>
              </a:lnSpc>
              <a:buNone/>
              <a:defRPr/>
            </a:pPr>
            <a:r>
              <a:rPr lang="en-US" sz="2800" dirty="0"/>
              <a:t>Mode of Study		:  Research</a:t>
            </a:r>
          </a:p>
          <a:p>
            <a:pPr marL="0" indent="0">
              <a:lnSpc>
                <a:spcPct val="150000"/>
              </a:lnSpc>
              <a:buNone/>
              <a:defRPr/>
            </a:pPr>
            <a:r>
              <a:rPr lang="en-US" sz="2800" dirty="0"/>
              <a:t>Field of Research		:  Transportation Engineering</a:t>
            </a:r>
          </a:p>
          <a:p>
            <a:pPr marL="0" indent="0">
              <a:lnSpc>
                <a:spcPct val="150000"/>
              </a:lnSpc>
              <a:buNone/>
              <a:defRPr/>
            </a:pPr>
            <a:r>
              <a:rPr lang="en-US" sz="2800" dirty="0"/>
              <a:t>University			:  University of Malaya, Malaysia</a:t>
            </a:r>
          </a:p>
          <a:p>
            <a:pPr marL="0" indent="0">
              <a:lnSpc>
                <a:spcPct val="150000"/>
              </a:lnSpc>
              <a:buNone/>
              <a:defRPr/>
            </a:pPr>
            <a:r>
              <a:rPr lang="en-US" sz="2800" dirty="0"/>
              <a:t>Study progress		:  Thesis evaluation under process.</a:t>
            </a:r>
          </a:p>
          <a:p>
            <a:pPr marL="0" indent="0">
              <a:lnSpc>
                <a:spcPct val="150000"/>
              </a:lnSpc>
              <a:buNone/>
              <a:defRPr/>
            </a:pPr>
            <a:r>
              <a:rPr lang="en-US" sz="2800" dirty="0">
                <a:solidFill>
                  <a:srgbClr val="0033CC"/>
                </a:solidFill>
              </a:rPr>
              <a:t>Finance			:  LGED’s Human Resources Development and                   				   Capacity Building Project</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a:t>
            </a:r>
          </a:p>
        </p:txBody>
      </p:sp>
      <p:pic>
        <p:nvPicPr>
          <p:cNvPr id="9" name="Picture 8" descr="Text&#10;&#10;Description automatically generated">
            <a:extLst>
              <a:ext uri="{FF2B5EF4-FFF2-40B4-BE49-F238E27FC236}">
                <a16:creationId xmlns:a16="http://schemas.microsoft.com/office/drawing/2014/main" id="{EAC14012-C8B9-4316-8B9A-C4EAB6865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677" y="3717629"/>
            <a:ext cx="2166242" cy="1092911"/>
          </a:xfrm>
          <a:prstGeom prst="rect">
            <a:avLst/>
          </a:prstGeom>
        </p:spPr>
      </p:pic>
    </p:spTree>
    <p:extLst>
      <p:ext uri="{BB962C8B-B14F-4D97-AF65-F5344CB8AC3E}">
        <p14:creationId xmlns:p14="http://schemas.microsoft.com/office/powerpoint/2010/main" val="189981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3" y="1090246"/>
            <a:ext cx="4174155"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A7ED8885-F264-48D0-A833-9E96033C9615}"/>
              </a:ext>
            </a:extLst>
          </p:cNvPr>
          <p:cNvGrpSpPr/>
          <p:nvPr/>
        </p:nvGrpSpPr>
        <p:grpSpPr>
          <a:xfrm>
            <a:off x="6768208" y="1080039"/>
            <a:ext cx="4740626" cy="5006893"/>
            <a:chOff x="685013" y="1082387"/>
            <a:chExt cx="3239874" cy="5006893"/>
          </a:xfrm>
        </p:grpSpPr>
        <p:sp>
          <p:nvSpPr>
            <p:cNvPr id="10" name="Rectangle 9">
              <a:extLst>
                <a:ext uri="{FF2B5EF4-FFF2-40B4-BE49-F238E27FC236}">
                  <a16:creationId xmlns:a16="http://schemas.microsoft.com/office/drawing/2014/main" id="{6DADF38E-3945-45F5-86B8-2913DDF4655E}"/>
                </a:ext>
              </a:extLst>
            </p:cNvPr>
            <p:cNvSpPr/>
            <p:nvPr/>
          </p:nvSpPr>
          <p:spPr>
            <a:xfrm>
              <a:off x="685013" y="4473525"/>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8C206A-4EA5-4A28-8BE5-AFC04322AB14}"/>
                </a:ext>
              </a:extLst>
            </p:cNvPr>
            <p:cNvSpPr/>
            <p:nvPr/>
          </p:nvSpPr>
          <p:spPr>
            <a:xfrm>
              <a:off x="685014" y="1082387"/>
              <a:ext cx="3239873" cy="287887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243841A4-8BB0-4DA5-9E8F-B55EEC9CB29F}"/>
              </a:ext>
            </a:extLst>
          </p:cNvPr>
          <p:cNvSpPr/>
          <p:nvPr/>
        </p:nvSpPr>
        <p:spPr>
          <a:xfrm>
            <a:off x="8097078" y="4461412"/>
            <a:ext cx="3208657" cy="400110"/>
          </a:xfrm>
          <a:prstGeom prst="rect">
            <a:avLst/>
          </a:prstGeom>
        </p:spPr>
        <p:txBody>
          <a:bodyPr wrap="square">
            <a:spAutoFit/>
          </a:bodyPr>
          <a:lstStyle/>
          <a:p>
            <a:pPr marR="0" lvl="0" algn="ctr" fontAlgn="base">
              <a:lnSpc>
                <a:spcPct val="100000"/>
              </a:lnSpc>
              <a:spcBef>
                <a:spcPct val="0"/>
              </a:spcBef>
              <a:spcAft>
                <a:spcPct val="0"/>
              </a:spcAft>
              <a:buClr>
                <a:schemeClr val="accent2">
                  <a:lumMod val="60000"/>
                  <a:lumOff val="40000"/>
                </a:schemeClr>
              </a:buClr>
              <a:buSzPct val="133000"/>
              <a:tabLst/>
            </a:pPr>
            <a:r>
              <a:rPr lang="en-US" altLang="en-US" sz="2000" b="1" dirty="0">
                <a:solidFill>
                  <a:schemeClr val="accent1"/>
                </a:solidFill>
              </a:rPr>
              <a:t>Resilient Modulus</a:t>
            </a:r>
            <a:endParaRPr lang="en-GB" altLang="en-US" sz="2000" b="1" dirty="0">
              <a:solidFill>
                <a:schemeClr val="accent1"/>
              </a:solidFill>
            </a:endParaRPr>
          </a:p>
        </p:txBody>
      </p:sp>
      <p:grpSp>
        <p:nvGrpSpPr>
          <p:cNvPr id="22" name="Group 21">
            <a:extLst>
              <a:ext uri="{FF2B5EF4-FFF2-40B4-BE49-F238E27FC236}">
                <a16:creationId xmlns:a16="http://schemas.microsoft.com/office/drawing/2014/main" id="{B6F1B8E9-126E-42E0-A3AE-2D2B3F1BD726}"/>
              </a:ext>
            </a:extLst>
          </p:cNvPr>
          <p:cNvGrpSpPr/>
          <p:nvPr/>
        </p:nvGrpSpPr>
        <p:grpSpPr>
          <a:xfrm>
            <a:off x="7169293" y="4851831"/>
            <a:ext cx="2651259" cy="1117907"/>
            <a:chOff x="7330083" y="3594444"/>
            <a:chExt cx="2651259" cy="1117907"/>
          </a:xfrm>
        </p:grpSpPr>
        <p:sp>
          <p:nvSpPr>
            <p:cNvPr id="20" name="Arrow: Left 19">
              <a:extLst>
                <a:ext uri="{FF2B5EF4-FFF2-40B4-BE49-F238E27FC236}">
                  <a16:creationId xmlns:a16="http://schemas.microsoft.com/office/drawing/2014/main" id="{78E738B1-1446-4CC1-B8EA-802F6FDBAC68}"/>
                </a:ext>
              </a:extLst>
            </p:cNvPr>
            <p:cNvSpPr/>
            <p:nvPr/>
          </p:nvSpPr>
          <p:spPr>
            <a:xfrm>
              <a:off x="7330083" y="4250686"/>
              <a:ext cx="2644727" cy="4616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D59FED95-2959-4E43-851D-5891FDDD415A}"/>
                </a:ext>
              </a:extLst>
            </p:cNvPr>
            <p:cNvSpPr/>
            <p:nvPr/>
          </p:nvSpPr>
          <p:spPr>
            <a:xfrm>
              <a:off x="9714056" y="3594444"/>
              <a:ext cx="267286" cy="7632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7" name="Chart 16">
            <a:extLst>
              <a:ext uri="{FF2B5EF4-FFF2-40B4-BE49-F238E27FC236}">
                <a16:creationId xmlns:a16="http://schemas.microsoft.com/office/drawing/2014/main" id="{BDFEB0CB-9E0C-40B6-960B-5CB68CF8EC04}"/>
              </a:ext>
            </a:extLst>
          </p:cNvPr>
          <p:cNvGraphicFramePr>
            <a:graphicFrameLocks/>
          </p:cNvGraphicFramePr>
          <p:nvPr>
            <p:extLst>
              <p:ext uri="{D42A27DB-BD31-4B8C-83A1-F6EECF244321}">
                <p14:modId xmlns:p14="http://schemas.microsoft.com/office/powerpoint/2010/main" val="3666951227"/>
              </p:ext>
            </p:extLst>
          </p:nvPr>
        </p:nvGraphicFramePr>
        <p:xfrm>
          <a:off x="886266" y="1250498"/>
          <a:ext cx="6283026" cy="4693102"/>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a:extLst>
              <a:ext uri="{FF2B5EF4-FFF2-40B4-BE49-F238E27FC236}">
                <a16:creationId xmlns:a16="http://schemas.microsoft.com/office/drawing/2014/main" id="{6BCE73F5-5516-492F-87EF-2DAD227461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201" y="1090246"/>
            <a:ext cx="2667786" cy="2145756"/>
          </a:xfrm>
          <a:prstGeom prst="rect">
            <a:avLst/>
          </a:prstGeom>
          <a:noFill/>
          <a:ln w="15875">
            <a:solidFill>
              <a:schemeClr val="tx1"/>
            </a:solidFill>
          </a:ln>
        </p:spPr>
      </p:pic>
      <p:sp>
        <p:nvSpPr>
          <p:cNvPr id="18" name="Title 1">
            <a:extLst>
              <a:ext uri="{FF2B5EF4-FFF2-40B4-BE49-F238E27FC236}">
                <a16:creationId xmlns:a16="http://schemas.microsoft.com/office/drawing/2014/main" id="{6E4FE1F4-E4C4-4346-ACC7-6339892AD99C}"/>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20</a:t>
            </a:r>
          </a:p>
        </p:txBody>
      </p:sp>
    </p:spTree>
    <p:extLst>
      <p:ext uri="{BB962C8B-B14F-4D97-AF65-F5344CB8AC3E}">
        <p14:creationId xmlns:p14="http://schemas.microsoft.com/office/powerpoint/2010/main" val="42768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err="1">
                <a:solidFill>
                  <a:srgbClr val="C00000"/>
                </a:solidFill>
              </a:rPr>
              <a:t>Hma</a:t>
            </a:r>
            <a:r>
              <a:rPr lang="en-US" dirty="0">
                <a:solidFill>
                  <a:srgbClr val="C00000"/>
                </a:solidFill>
              </a:rPr>
              <a:t>  </a:t>
            </a:r>
            <a:r>
              <a:rPr lang="en-US" dirty="0">
                <a:solidFill>
                  <a:srgbClr val="C00000"/>
                </a:solidFill>
                <a:highlight>
                  <a:srgbClr val="FFFF00"/>
                </a:highlight>
              </a:rPr>
              <a:t>overall</a:t>
            </a:r>
            <a:r>
              <a:rPr lang="en-US" dirty="0">
                <a:solidFill>
                  <a:srgbClr val="C00000"/>
                </a:solidFill>
              </a:rPr>
              <a:t>  performances</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3237912" cy="5006893"/>
            <a:chOff x="685013" y="1082388"/>
            <a:chExt cx="3239874" cy="5006893"/>
          </a:xfrm>
        </p:grpSpPr>
        <p:sp>
          <p:nvSpPr>
            <p:cNvPr id="7" name="Rectangle 6">
              <a:extLst>
                <a:ext uri="{FF2B5EF4-FFF2-40B4-BE49-F238E27FC236}">
                  <a16:creationId xmlns:a16="http://schemas.microsoft.com/office/drawing/2014/main" id="{738B2910-41C3-48AA-965F-B54FB3A42BFD}"/>
                </a:ext>
              </a:extLst>
            </p:cNvPr>
            <p:cNvSpPr/>
            <p:nvPr/>
          </p:nvSpPr>
          <p:spPr>
            <a:xfrm>
              <a:off x="685013" y="4473526"/>
              <a:ext cx="3239873" cy="1615755"/>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4" y="1082388"/>
              <a:ext cx="3239873" cy="3391138"/>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1A7E80E0-1A9B-4701-A7CF-6DC60EFF8635}"/>
              </a:ext>
            </a:extLst>
          </p:cNvPr>
          <p:cNvSpPr/>
          <p:nvPr/>
        </p:nvSpPr>
        <p:spPr>
          <a:xfrm>
            <a:off x="3922923" y="1090246"/>
            <a:ext cx="4174155"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8" name="Chart 17">
            <a:extLst>
              <a:ext uri="{FF2B5EF4-FFF2-40B4-BE49-F238E27FC236}">
                <a16:creationId xmlns:a16="http://schemas.microsoft.com/office/drawing/2014/main" id="{23C25777-C3F2-4B08-AC6C-DA584AE1FC8A}"/>
              </a:ext>
            </a:extLst>
          </p:cNvPr>
          <p:cNvGraphicFramePr>
            <a:graphicFrameLocks/>
          </p:cNvGraphicFramePr>
          <p:nvPr>
            <p:extLst>
              <p:ext uri="{D42A27DB-BD31-4B8C-83A1-F6EECF244321}">
                <p14:modId xmlns:p14="http://schemas.microsoft.com/office/powerpoint/2010/main" val="4224768428"/>
              </p:ext>
            </p:extLst>
          </p:nvPr>
        </p:nvGraphicFramePr>
        <p:xfrm>
          <a:off x="886266" y="1252848"/>
          <a:ext cx="7051785" cy="46907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93FB34EC-8629-46E2-9F32-C30849855EF1}"/>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21</a:t>
            </a:r>
          </a:p>
        </p:txBody>
      </p:sp>
    </p:spTree>
    <p:extLst>
      <p:ext uri="{BB962C8B-B14F-4D97-AF65-F5344CB8AC3E}">
        <p14:creationId xmlns:p14="http://schemas.microsoft.com/office/powerpoint/2010/main" val="35757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292245"/>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5005317" y="320381"/>
            <a:ext cx="3542958" cy="523220"/>
          </a:xfrm>
          <a:prstGeom prst="rect">
            <a:avLst/>
          </a:prstGeom>
        </p:spPr>
        <p:txBody>
          <a:bodyPr wrap="none">
            <a:spAutoFit/>
          </a:bodyPr>
          <a:lstStyle/>
          <a:p>
            <a:r>
              <a:rPr lang="en-US" sz="2800" b="1" dirty="0">
                <a:solidFill>
                  <a:schemeClr val="bg1"/>
                </a:solidFill>
              </a:rPr>
              <a:t>Economic benefits </a:t>
            </a:r>
          </a:p>
        </p:txBody>
      </p:sp>
      <p:sp>
        <p:nvSpPr>
          <p:cNvPr id="12" name="Rectangle 11">
            <a:extLst>
              <a:ext uri="{FF2B5EF4-FFF2-40B4-BE49-F238E27FC236}">
                <a16:creationId xmlns:a16="http://schemas.microsoft.com/office/drawing/2014/main" id="{563D9267-8BDF-4FDB-ABF5-097829027706}"/>
              </a:ext>
            </a:extLst>
          </p:cNvPr>
          <p:cNvSpPr/>
          <p:nvPr/>
        </p:nvSpPr>
        <p:spPr>
          <a:xfrm>
            <a:off x="535643" y="5006172"/>
            <a:ext cx="11120714" cy="661143"/>
          </a:xfrm>
          <a:prstGeom prst="rect">
            <a:avLst/>
          </a:prstGeom>
        </p:spPr>
        <p:txBody>
          <a:bodyPr wrap="square">
            <a:spAutoFit/>
          </a:bodyPr>
          <a:lstStyle/>
          <a:p>
            <a:pPr lvl="0" algn="ctr">
              <a:lnSpc>
                <a:spcPct val="150000"/>
              </a:lnSpc>
            </a:pPr>
            <a:r>
              <a:rPr lang="en-GB" sz="2800" b="1" dirty="0">
                <a:solidFill>
                  <a:srgbClr val="00B0F0"/>
                </a:solidFill>
                <a:latin typeface="Times New Roman" panose="02020603050405020304" pitchFamily="18" charset="0"/>
                <a:ea typeface="Times New Roman" panose="02020603050405020304" pitchFamily="18" charset="0"/>
                <a:cs typeface="Arial" panose="020B0604020202020204" pitchFamily="34" charset="0"/>
              </a:rPr>
              <a:t>So, t</a:t>
            </a:r>
            <a:r>
              <a:rPr lang="en-GB" sz="2800" b="1" dirty="0">
                <a:solidFill>
                  <a:srgbClr val="00B0F0"/>
                </a:solidFill>
                <a:effectLst/>
                <a:latin typeface="Times New Roman" panose="02020603050405020304" pitchFamily="18" charset="0"/>
                <a:ea typeface="Times New Roman" panose="02020603050405020304" pitchFamily="18" charset="0"/>
                <a:cs typeface="Arial" panose="020B0604020202020204" pitchFamily="34" charset="0"/>
              </a:rPr>
              <a:t>he amount of binder used in RAP mixes was drastically reduced</a:t>
            </a:r>
            <a:r>
              <a:rPr lang="en-GB" sz="2800" b="1" dirty="0">
                <a:solidFill>
                  <a:srgbClr val="00B0F0"/>
                </a:solidFill>
                <a:effectLst/>
                <a:latin typeface="Times New Roman" panose="02020603050405020304" pitchFamily="18" charset="0"/>
                <a:ea typeface="Times New Roman" panose="02020603050405020304" pitchFamily="18" charset="0"/>
              </a:rPr>
              <a:t>.</a:t>
            </a:r>
            <a:endParaRPr lang="en-GB" sz="4000" b="1" dirty="0">
              <a:solidFill>
                <a:srgbClr val="00B0F0"/>
              </a:solidFill>
              <a:cs typeface="Times New Roman" panose="02020603050405020304" pitchFamily="18" charset="0"/>
            </a:endParaRPr>
          </a:p>
        </p:txBody>
      </p:sp>
      <p:sp>
        <p:nvSpPr>
          <p:cNvPr id="6" name="Title 1">
            <a:extLst>
              <a:ext uri="{FF2B5EF4-FFF2-40B4-BE49-F238E27FC236}">
                <a16:creationId xmlns:a16="http://schemas.microsoft.com/office/drawing/2014/main" id="{E44971FC-D981-421F-B5AB-68BF4B76679A}"/>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22</a:t>
            </a:r>
          </a:p>
        </p:txBody>
      </p:sp>
      <p:graphicFrame>
        <p:nvGraphicFramePr>
          <p:cNvPr id="7" name="Chart 6">
            <a:extLst>
              <a:ext uri="{FF2B5EF4-FFF2-40B4-BE49-F238E27FC236}">
                <a16:creationId xmlns:a16="http://schemas.microsoft.com/office/drawing/2014/main" id="{9DC281CB-1442-4BFD-8C91-9C3B4A2C0645}"/>
              </a:ext>
            </a:extLst>
          </p:cNvPr>
          <p:cNvGraphicFramePr/>
          <p:nvPr>
            <p:extLst>
              <p:ext uri="{D42A27DB-BD31-4B8C-83A1-F6EECF244321}">
                <p14:modId xmlns:p14="http://schemas.microsoft.com/office/powerpoint/2010/main" val="40300577"/>
              </p:ext>
            </p:extLst>
          </p:nvPr>
        </p:nvGraphicFramePr>
        <p:xfrm>
          <a:off x="702365" y="925033"/>
          <a:ext cx="10765455" cy="390808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21A7AC25-A86C-4EC1-BC58-5ACB69295C86}"/>
              </a:ext>
            </a:extLst>
          </p:cNvPr>
          <p:cNvGrpSpPr/>
          <p:nvPr/>
        </p:nvGrpSpPr>
        <p:grpSpPr>
          <a:xfrm>
            <a:off x="3313043" y="1031832"/>
            <a:ext cx="8322366" cy="2095681"/>
            <a:chOff x="3313043" y="1031832"/>
            <a:chExt cx="8322366" cy="2095681"/>
          </a:xfrm>
        </p:grpSpPr>
        <p:sp>
          <p:nvSpPr>
            <p:cNvPr id="2" name="Rectangle 1">
              <a:extLst>
                <a:ext uri="{FF2B5EF4-FFF2-40B4-BE49-F238E27FC236}">
                  <a16:creationId xmlns:a16="http://schemas.microsoft.com/office/drawing/2014/main" id="{A3A5B03B-734B-42ED-83CD-F0662F6F241E}"/>
                </a:ext>
              </a:extLst>
            </p:cNvPr>
            <p:cNvSpPr/>
            <p:nvPr/>
          </p:nvSpPr>
          <p:spPr>
            <a:xfrm>
              <a:off x="8459577" y="1031832"/>
              <a:ext cx="3175832" cy="6069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R100 mix needs 79.7% lower binder than the R0 mix</a:t>
              </a:r>
              <a:endParaRPr lang="en-GB" dirty="0">
                <a:solidFill>
                  <a:schemeClr val="tx1"/>
                </a:solidFill>
              </a:endParaRPr>
            </a:p>
          </p:txBody>
        </p:sp>
        <p:cxnSp>
          <p:nvCxnSpPr>
            <p:cNvPr id="4" name="Straight Arrow Connector 3">
              <a:extLst>
                <a:ext uri="{FF2B5EF4-FFF2-40B4-BE49-F238E27FC236}">
                  <a16:creationId xmlns:a16="http://schemas.microsoft.com/office/drawing/2014/main" id="{C0C92407-00B6-4E3D-B0FB-0B20A786C78E}"/>
                </a:ext>
              </a:extLst>
            </p:cNvPr>
            <p:cNvCxnSpPr/>
            <p:nvPr/>
          </p:nvCxnSpPr>
          <p:spPr>
            <a:xfrm>
              <a:off x="3313043" y="1327229"/>
              <a:ext cx="5155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22B39C-AEB6-4C73-84E6-525CCC315A2F}"/>
                </a:ext>
              </a:extLst>
            </p:cNvPr>
            <p:cNvCxnSpPr/>
            <p:nvPr/>
          </p:nvCxnSpPr>
          <p:spPr>
            <a:xfrm flipV="1">
              <a:off x="10588487" y="1636484"/>
              <a:ext cx="0" cy="14910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E522EA23-6E08-4B8E-B9D4-DDD143E0A310}"/>
              </a:ext>
            </a:extLst>
          </p:cNvPr>
          <p:cNvSpPr/>
          <p:nvPr/>
        </p:nvSpPr>
        <p:spPr>
          <a:xfrm>
            <a:off x="368921" y="5584662"/>
            <a:ext cx="11459394" cy="742511"/>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lvl="0" algn="ctr">
              <a:lnSpc>
                <a:spcPct val="150000"/>
              </a:lnSpc>
            </a:pPr>
            <a:r>
              <a:rPr lang="en-GB" sz="2800" b="1" dirty="0">
                <a:solidFill>
                  <a:srgbClr val="00B050"/>
                </a:solidFill>
                <a:latin typeface="Times New Roman" panose="02020603050405020304" pitchFamily="18" charset="0"/>
                <a:cs typeface="Arial" panose="020B0604020202020204" pitchFamily="34" charset="0"/>
              </a:rPr>
              <a:t>Therefore, high content RAP would lead to </a:t>
            </a:r>
            <a:r>
              <a:rPr lang="en-GB" sz="3200" b="1" dirty="0">
                <a:solidFill>
                  <a:srgbClr val="FF0000"/>
                </a:solidFill>
                <a:latin typeface="Times New Roman" panose="02020603050405020304" pitchFamily="18" charset="0"/>
                <a:cs typeface="Arial" panose="020B0604020202020204" pitchFamily="34" charset="0"/>
              </a:rPr>
              <a:t>significant economic gain.</a:t>
            </a:r>
            <a:endParaRPr lang="en-GB" sz="2800" b="1" dirty="0">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61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5005317" y="320381"/>
            <a:ext cx="2181366" cy="523220"/>
          </a:xfrm>
          <a:prstGeom prst="rect">
            <a:avLst/>
          </a:prstGeom>
        </p:spPr>
        <p:txBody>
          <a:bodyPr wrap="none">
            <a:spAutoFit/>
          </a:bodyPr>
          <a:lstStyle/>
          <a:p>
            <a:r>
              <a:rPr lang="en-US" sz="2800" b="1" dirty="0">
                <a:solidFill>
                  <a:schemeClr val="bg1"/>
                </a:solidFill>
              </a:rPr>
              <a:t>Conclusion</a:t>
            </a:r>
          </a:p>
        </p:txBody>
      </p:sp>
      <p:sp>
        <p:nvSpPr>
          <p:cNvPr id="12" name="Rectangle 11">
            <a:extLst>
              <a:ext uri="{FF2B5EF4-FFF2-40B4-BE49-F238E27FC236}">
                <a16:creationId xmlns:a16="http://schemas.microsoft.com/office/drawing/2014/main" id="{563D9267-8BDF-4FDB-ABF5-097829027706}"/>
              </a:ext>
            </a:extLst>
          </p:cNvPr>
          <p:cNvSpPr/>
          <p:nvPr/>
        </p:nvSpPr>
        <p:spPr>
          <a:xfrm>
            <a:off x="507319" y="1888926"/>
            <a:ext cx="11459394" cy="1687706"/>
          </a:xfrm>
          <a:prstGeom prst="rect">
            <a:avLst/>
          </a:prstGeom>
        </p:spPr>
        <p:txBody>
          <a:bodyPr wrap="square">
            <a:spAutoFit/>
          </a:bodyPr>
          <a:lstStyle/>
          <a:p>
            <a:pPr lvl="0" algn="just">
              <a:lnSpc>
                <a:spcPct val="150000"/>
              </a:lnSpc>
            </a:pPr>
            <a:r>
              <a:rPr lang="en-MY" sz="2400" dirty="0"/>
              <a:t>The collective performance of all RAP mixes was higher than the control mix. </a:t>
            </a:r>
          </a:p>
          <a:p>
            <a:pPr lvl="0" algn="just">
              <a:lnSpc>
                <a:spcPct val="150000"/>
              </a:lnSpc>
            </a:pPr>
            <a:endParaRPr lang="en-MY" sz="2400" dirty="0"/>
          </a:p>
          <a:p>
            <a:pPr lvl="0" algn="ctr">
              <a:lnSpc>
                <a:spcPct val="150000"/>
              </a:lnSpc>
            </a:pPr>
            <a:r>
              <a:rPr lang="en-MY" sz="2400" dirty="0"/>
              <a:t>Therefore, 100% RAP mix can be used.</a:t>
            </a:r>
            <a:endParaRPr lang="en-GB" sz="2800" dirty="0">
              <a:cs typeface="Times New Roman" panose="02020603050405020304" pitchFamily="18" charset="0"/>
            </a:endParaRPr>
          </a:p>
        </p:txBody>
      </p:sp>
      <p:sp>
        <p:nvSpPr>
          <p:cNvPr id="6" name="Title 1">
            <a:extLst>
              <a:ext uri="{FF2B5EF4-FFF2-40B4-BE49-F238E27FC236}">
                <a16:creationId xmlns:a16="http://schemas.microsoft.com/office/drawing/2014/main" id="{E44971FC-D981-421F-B5AB-68BF4B76679A}"/>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23</a:t>
            </a:r>
          </a:p>
        </p:txBody>
      </p:sp>
    </p:spTree>
    <p:extLst>
      <p:ext uri="{BB962C8B-B14F-4D97-AF65-F5344CB8AC3E}">
        <p14:creationId xmlns:p14="http://schemas.microsoft.com/office/powerpoint/2010/main" val="177779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4345296" y="320381"/>
            <a:ext cx="5473550" cy="523220"/>
          </a:xfrm>
          <a:prstGeom prst="rect">
            <a:avLst/>
          </a:prstGeom>
        </p:spPr>
        <p:txBody>
          <a:bodyPr wrap="none">
            <a:spAutoFit/>
          </a:bodyPr>
          <a:lstStyle/>
          <a:p>
            <a:r>
              <a:rPr lang="en-US" sz="2800" b="1" dirty="0">
                <a:solidFill>
                  <a:schemeClr val="bg1"/>
                </a:solidFill>
              </a:rPr>
              <a:t>Study Contribution (Page: 1/5)</a:t>
            </a:r>
          </a:p>
        </p:txBody>
      </p:sp>
      <p:sp>
        <p:nvSpPr>
          <p:cNvPr id="12" name="Rectangle 11">
            <a:extLst>
              <a:ext uri="{FF2B5EF4-FFF2-40B4-BE49-F238E27FC236}">
                <a16:creationId xmlns:a16="http://schemas.microsoft.com/office/drawing/2014/main" id="{563D9267-8BDF-4FDB-ABF5-097829027706}"/>
              </a:ext>
            </a:extLst>
          </p:cNvPr>
          <p:cNvSpPr/>
          <p:nvPr/>
        </p:nvSpPr>
        <p:spPr>
          <a:xfrm>
            <a:off x="507319" y="1213065"/>
            <a:ext cx="11177362" cy="4457887"/>
          </a:xfrm>
          <a:prstGeom prst="rect">
            <a:avLst/>
          </a:prstGeom>
        </p:spPr>
        <p:txBody>
          <a:bodyPr wrap="square">
            <a:spAutoFit/>
          </a:bodyPr>
          <a:lstStyle/>
          <a:p>
            <a:pPr marL="0" marR="0" indent="0" algn="just">
              <a:lnSpc>
                <a:spcPct val="150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Vrinda" panose="020B0502040204020203" pitchFamily="34" charset="0"/>
              </a:rPr>
              <a:t>Reclaimed asphalt pavement (RAP) refers to removed and/or reprocessed pavement materials containing asphalt and aggregates. Using RAP as a suitable substitute for natural aggregate and binder offers an energy-saving and cost-effective approach to enhancing the performance of the asphalt mix. Realizing the potential use of RAP as a promising recycling technique, many countries seek to recycle and use RAP as part of the global effort to address the rising challenge of climate change and contribute to a sustainable environment as well as tackle the increasing cost of materials and the continuous depletion of natural resources.</a:t>
            </a:r>
            <a:endParaRPr lang="en-GB" sz="3200" dirty="0"/>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24</a:t>
            </a:r>
          </a:p>
        </p:txBody>
      </p:sp>
    </p:spTree>
    <p:extLst>
      <p:ext uri="{BB962C8B-B14F-4D97-AF65-F5344CB8AC3E}">
        <p14:creationId xmlns:p14="http://schemas.microsoft.com/office/powerpoint/2010/main" val="339753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4345296" y="320381"/>
            <a:ext cx="3501408" cy="523220"/>
          </a:xfrm>
          <a:prstGeom prst="rect">
            <a:avLst/>
          </a:prstGeom>
        </p:spPr>
        <p:txBody>
          <a:bodyPr wrap="none">
            <a:spAutoFit/>
          </a:bodyPr>
          <a:lstStyle/>
          <a:p>
            <a:r>
              <a:rPr lang="en-US" sz="2800" b="1" dirty="0">
                <a:solidFill>
                  <a:schemeClr val="bg1"/>
                </a:solidFill>
              </a:rPr>
              <a:t>Study Contribution</a:t>
            </a:r>
          </a:p>
        </p:txBody>
      </p:sp>
      <p:sp>
        <p:nvSpPr>
          <p:cNvPr id="12" name="Rectangle 11">
            <a:extLst>
              <a:ext uri="{FF2B5EF4-FFF2-40B4-BE49-F238E27FC236}">
                <a16:creationId xmlns:a16="http://schemas.microsoft.com/office/drawing/2014/main" id="{563D9267-8BDF-4FDB-ABF5-097829027706}"/>
              </a:ext>
            </a:extLst>
          </p:cNvPr>
          <p:cNvSpPr/>
          <p:nvPr/>
        </p:nvSpPr>
        <p:spPr>
          <a:xfrm>
            <a:off x="507319" y="1213065"/>
            <a:ext cx="11177362" cy="3903954"/>
          </a:xfrm>
          <a:prstGeom prst="rect">
            <a:avLst/>
          </a:prstGeom>
        </p:spPr>
        <p:txBody>
          <a:bodyPr wrap="square">
            <a:spAutoFit/>
          </a:bodyPr>
          <a:lstStyle/>
          <a:p>
            <a:pPr algn="just">
              <a:lnSpc>
                <a:spcPct val="150000"/>
              </a:lnSpc>
              <a:spcBef>
                <a:spcPts val="600"/>
              </a:spcBef>
              <a:spcAft>
                <a:spcPts val="600"/>
              </a:spcAft>
            </a:pPr>
            <a:r>
              <a:rPr lang="en-US" sz="2400" dirty="0">
                <a:latin typeface="Times New Roman" panose="02020603050405020304" pitchFamily="18" charset="0"/>
                <a:cs typeface="Vrinda" panose="020B0502040204020203" pitchFamily="34" charset="0"/>
              </a:rPr>
              <a:t>In recent decades, the fast-paced global development and urbanization have led to the surge in demand for natural aggregates (NA) in road construction. But the nature of NA production is very much harmful to the environment, which refers to floating global environmental issues. So, RAP is considered one of the key solutions to address critical challenges of climate change and contribute to a sustainable environment, especially in the road construction industry. Several studies have revealed that using RAP could reduce harmful gas emissions and production costs by as much as 35% and 70%, respectively. </a:t>
            </a:r>
            <a:endParaRPr lang="en-GB" sz="2400" dirty="0">
              <a:latin typeface="Times New Roman" panose="02020603050405020304" pitchFamily="18" charset="0"/>
              <a:cs typeface="Vrinda" panose="020B0502040204020203" pitchFamily="34" charset="0"/>
            </a:endParaRPr>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24</a:t>
            </a:r>
          </a:p>
        </p:txBody>
      </p:sp>
      <p:sp>
        <p:nvSpPr>
          <p:cNvPr id="2" name="Rectangle 1">
            <a:extLst>
              <a:ext uri="{FF2B5EF4-FFF2-40B4-BE49-F238E27FC236}">
                <a16:creationId xmlns:a16="http://schemas.microsoft.com/office/drawing/2014/main" id="{FFC4AD26-0729-05FE-E6BA-8A93C135A910}"/>
              </a:ext>
            </a:extLst>
          </p:cNvPr>
          <p:cNvSpPr/>
          <p:nvPr/>
        </p:nvSpPr>
        <p:spPr>
          <a:xfrm>
            <a:off x="4345296" y="320381"/>
            <a:ext cx="5473550" cy="523220"/>
          </a:xfrm>
          <a:prstGeom prst="rect">
            <a:avLst/>
          </a:prstGeom>
        </p:spPr>
        <p:txBody>
          <a:bodyPr wrap="none">
            <a:spAutoFit/>
          </a:bodyPr>
          <a:lstStyle/>
          <a:p>
            <a:r>
              <a:rPr lang="en-US" sz="2800" b="1" dirty="0">
                <a:solidFill>
                  <a:schemeClr val="bg1"/>
                </a:solidFill>
              </a:rPr>
              <a:t>Study Contribution (Page: 2/5)</a:t>
            </a:r>
          </a:p>
        </p:txBody>
      </p:sp>
    </p:spTree>
    <p:extLst>
      <p:ext uri="{BB962C8B-B14F-4D97-AF65-F5344CB8AC3E}">
        <p14:creationId xmlns:p14="http://schemas.microsoft.com/office/powerpoint/2010/main" val="88259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4345296" y="320381"/>
            <a:ext cx="3501408" cy="523220"/>
          </a:xfrm>
          <a:prstGeom prst="rect">
            <a:avLst/>
          </a:prstGeom>
        </p:spPr>
        <p:txBody>
          <a:bodyPr wrap="none">
            <a:spAutoFit/>
          </a:bodyPr>
          <a:lstStyle/>
          <a:p>
            <a:r>
              <a:rPr lang="en-US" sz="2800" b="1" dirty="0">
                <a:solidFill>
                  <a:schemeClr val="bg1"/>
                </a:solidFill>
              </a:rPr>
              <a:t>Study Contribution</a:t>
            </a:r>
          </a:p>
        </p:txBody>
      </p:sp>
      <p:sp>
        <p:nvSpPr>
          <p:cNvPr id="12" name="Rectangle 11">
            <a:extLst>
              <a:ext uri="{FF2B5EF4-FFF2-40B4-BE49-F238E27FC236}">
                <a16:creationId xmlns:a16="http://schemas.microsoft.com/office/drawing/2014/main" id="{563D9267-8BDF-4FDB-ABF5-097829027706}"/>
              </a:ext>
            </a:extLst>
          </p:cNvPr>
          <p:cNvSpPr/>
          <p:nvPr/>
        </p:nvSpPr>
        <p:spPr>
          <a:xfrm>
            <a:off x="507319" y="1213065"/>
            <a:ext cx="11177362" cy="3349956"/>
          </a:xfrm>
          <a:prstGeom prst="rect">
            <a:avLst/>
          </a:prstGeom>
        </p:spPr>
        <p:txBody>
          <a:bodyPr wrap="square">
            <a:spAutoFit/>
          </a:bodyPr>
          <a:lstStyle/>
          <a:p>
            <a:pPr marR="0" indent="0" algn="just">
              <a:lnSpc>
                <a:spcPct val="150000"/>
              </a:lnSpc>
              <a:spcBef>
                <a:spcPts val="600"/>
              </a:spcBef>
              <a:spcAft>
                <a:spcPts val="600"/>
              </a:spcAft>
            </a:pPr>
            <a:r>
              <a:rPr lang="en-US" sz="2400" dirty="0">
                <a:latin typeface="Times New Roman" panose="02020603050405020304" pitchFamily="18" charset="0"/>
                <a:cs typeface="Vrinda" panose="020B0502040204020203" pitchFamily="34" charset="0"/>
              </a:rPr>
              <a:t>Various approaches have been proposed to use RAP in the road construction industry. Meanwhile, most road construction practices are primarily limited to low-content RAP for lower-value applications, such as a base layer, road shoulder, and rural roads. But no uniform RAP recycling standard can be used as a guideline for a broader application of high-content RAP in HMA design. Therefore, the lack of awareness and non-standard recycling requirements contributes to many countries' limited application of high RAP.</a:t>
            </a:r>
            <a:endParaRPr lang="en-GB" sz="2400" dirty="0">
              <a:latin typeface="Times New Roman" panose="02020603050405020304" pitchFamily="18" charset="0"/>
              <a:cs typeface="Vrinda" panose="020B0502040204020203" pitchFamily="34" charset="0"/>
            </a:endParaRPr>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24</a:t>
            </a:r>
          </a:p>
        </p:txBody>
      </p:sp>
      <p:sp>
        <p:nvSpPr>
          <p:cNvPr id="2" name="Rectangle 1">
            <a:extLst>
              <a:ext uri="{FF2B5EF4-FFF2-40B4-BE49-F238E27FC236}">
                <a16:creationId xmlns:a16="http://schemas.microsoft.com/office/drawing/2014/main" id="{3EB88D5F-6746-E6FA-9B0A-A7230BB5D836}"/>
              </a:ext>
            </a:extLst>
          </p:cNvPr>
          <p:cNvSpPr/>
          <p:nvPr/>
        </p:nvSpPr>
        <p:spPr>
          <a:xfrm>
            <a:off x="4345296" y="320381"/>
            <a:ext cx="5473550" cy="523220"/>
          </a:xfrm>
          <a:prstGeom prst="rect">
            <a:avLst/>
          </a:prstGeom>
        </p:spPr>
        <p:txBody>
          <a:bodyPr wrap="none">
            <a:spAutoFit/>
          </a:bodyPr>
          <a:lstStyle/>
          <a:p>
            <a:r>
              <a:rPr lang="en-US" sz="2800" b="1" dirty="0">
                <a:solidFill>
                  <a:schemeClr val="bg1"/>
                </a:solidFill>
              </a:rPr>
              <a:t>Study Contribution (Page: 3/5)</a:t>
            </a:r>
          </a:p>
        </p:txBody>
      </p:sp>
    </p:spTree>
    <p:extLst>
      <p:ext uri="{BB962C8B-B14F-4D97-AF65-F5344CB8AC3E}">
        <p14:creationId xmlns:p14="http://schemas.microsoft.com/office/powerpoint/2010/main" val="76934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4345296" y="320381"/>
            <a:ext cx="3501408" cy="523220"/>
          </a:xfrm>
          <a:prstGeom prst="rect">
            <a:avLst/>
          </a:prstGeom>
        </p:spPr>
        <p:txBody>
          <a:bodyPr wrap="none">
            <a:spAutoFit/>
          </a:bodyPr>
          <a:lstStyle/>
          <a:p>
            <a:r>
              <a:rPr lang="en-US" sz="2800" b="1" dirty="0">
                <a:solidFill>
                  <a:schemeClr val="bg1"/>
                </a:solidFill>
              </a:rPr>
              <a:t>Study Contribution</a:t>
            </a:r>
          </a:p>
        </p:txBody>
      </p:sp>
      <p:sp>
        <p:nvSpPr>
          <p:cNvPr id="12" name="Rectangle 11">
            <a:extLst>
              <a:ext uri="{FF2B5EF4-FFF2-40B4-BE49-F238E27FC236}">
                <a16:creationId xmlns:a16="http://schemas.microsoft.com/office/drawing/2014/main" id="{563D9267-8BDF-4FDB-ABF5-097829027706}"/>
              </a:ext>
            </a:extLst>
          </p:cNvPr>
          <p:cNvSpPr/>
          <p:nvPr/>
        </p:nvSpPr>
        <p:spPr>
          <a:xfrm>
            <a:off x="507319" y="1213065"/>
            <a:ext cx="11177362" cy="4457887"/>
          </a:xfrm>
          <a:prstGeom prst="rect">
            <a:avLst/>
          </a:prstGeom>
        </p:spPr>
        <p:txBody>
          <a:bodyPr wrap="square">
            <a:spAutoFit/>
          </a:bodyPr>
          <a:lstStyle/>
          <a:p>
            <a:pPr algn="just">
              <a:lnSpc>
                <a:spcPct val="150000"/>
              </a:lnSpc>
              <a:spcBef>
                <a:spcPts val="600"/>
              </a:spcBef>
              <a:spcAft>
                <a:spcPts val="600"/>
              </a:spcAft>
            </a:pPr>
            <a:r>
              <a:rPr lang="en-US" sz="2400" dirty="0">
                <a:latin typeface="Times New Roman" panose="02020603050405020304" pitchFamily="18" charset="0"/>
                <a:cs typeface="Vrinda" panose="020B0502040204020203" pitchFamily="34" charset="0"/>
              </a:rPr>
              <a:t>My study aimed to characterize the different percentages of RAP mixes to prepare five HMA mixes. A total of five different HMA mixes were prepared where a replacement of 0%, 30%, 50%, 70%, and 100% RAP aggregates was incorporated in the mix. The RAP was incorporated with two waste materials: crumb rubber (CR) as a binder modifier and waste engine oil (WEO) as a rejuvenator. The Marshall method was used to determine the optimum binder content. Finally, four mechanical performance tests of the five HMA mixes were conducted and analyzed. Overall, the collective performance of all RAP mixes was higher than the control mix (0% RAP).</a:t>
            </a:r>
            <a:endParaRPr lang="en-GB" sz="2400" dirty="0"/>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24</a:t>
            </a:r>
          </a:p>
        </p:txBody>
      </p:sp>
      <p:sp>
        <p:nvSpPr>
          <p:cNvPr id="2" name="Rectangle 1">
            <a:extLst>
              <a:ext uri="{FF2B5EF4-FFF2-40B4-BE49-F238E27FC236}">
                <a16:creationId xmlns:a16="http://schemas.microsoft.com/office/drawing/2014/main" id="{B4D722C1-0E0F-E5AE-3431-81CB2970190E}"/>
              </a:ext>
            </a:extLst>
          </p:cNvPr>
          <p:cNvSpPr/>
          <p:nvPr/>
        </p:nvSpPr>
        <p:spPr>
          <a:xfrm>
            <a:off x="4345296" y="320381"/>
            <a:ext cx="5473550" cy="523220"/>
          </a:xfrm>
          <a:prstGeom prst="rect">
            <a:avLst/>
          </a:prstGeom>
        </p:spPr>
        <p:txBody>
          <a:bodyPr wrap="none">
            <a:spAutoFit/>
          </a:bodyPr>
          <a:lstStyle/>
          <a:p>
            <a:r>
              <a:rPr lang="en-US" sz="2800" b="1" dirty="0">
                <a:solidFill>
                  <a:schemeClr val="bg1"/>
                </a:solidFill>
              </a:rPr>
              <a:t>Study Contribution (Page: 4/5)</a:t>
            </a:r>
          </a:p>
        </p:txBody>
      </p:sp>
    </p:spTree>
    <p:extLst>
      <p:ext uri="{BB962C8B-B14F-4D97-AF65-F5344CB8AC3E}">
        <p14:creationId xmlns:p14="http://schemas.microsoft.com/office/powerpoint/2010/main" val="75495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4345296" y="320381"/>
            <a:ext cx="3501408" cy="523220"/>
          </a:xfrm>
          <a:prstGeom prst="rect">
            <a:avLst/>
          </a:prstGeom>
        </p:spPr>
        <p:txBody>
          <a:bodyPr wrap="none">
            <a:spAutoFit/>
          </a:bodyPr>
          <a:lstStyle/>
          <a:p>
            <a:r>
              <a:rPr lang="en-US" sz="2800" b="1" dirty="0">
                <a:solidFill>
                  <a:schemeClr val="bg1"/>
                </a:solidFill>
              </a:rPr>
              <a:t>Study Contribution</a:t>
            </a:r>
          </a:p>
        </p:txBody>
      </p:sp>
      <p:sp>
        <p:nvSpPr>
          <p:cNvPr id="12" name="Rectangle 11">
            <a:extLst>
              <a:ext uri="{FF2B5EF4-FFF2-40B4-BE49-F238E27FC236}">
                <a16:creationId xmlns:a16="http://schemas.microsoft.com/office/drawing/2014/main" id="{563D9267-8BDF-4FDB-ABF5-097829027706}"/>
              </a:ext>
            </a:extLst>
          </p:cNvPr>
          <p:cNvSpPr/>
          <p:nvPr/>
        </p:nvSpPr>
        <p:spPr>
          <a:xfrm>
            <a:off x="507319" y="1213065"/>
            <a:ext cx="11177362" cy="3349956"/>
          </a:xfrm>
          <a:prstGeom prst="rect">
            <a:avLst/>
          </a:prstGeom>
        </p:spPr>
        <p:txBody>
          <a:bodyPr wrap="square">
            <a:spAutoFit/>
          </a:bodyPr>
          <a:lstStyle/>
          <a:p>
            <a:pPr algn="just">
              <a:lnSpc>
                <a:spcPct val="150000"/>
              </a:lnSpc>
              <a:spcBef>
                <a:spcPts val="600"/>
              </a:spcBef>
              <a:spcAft>
                <a:spcPts val="600"/>
              </a:spcAft>
            </a:pPr>
            <a:r>
              <a:rPr lang="en-US" sz="2400" dirty="0">
                <a:latin typeface="Times New Roman" panose="02020603050405020304" pitchFamily="18" charset="0"/>
                <a:cs typeface="Vrinda" panose="020B0502040204020203" pitchFamily="34" charset="0"/>
              </a:rPr>
              <a:t>The findings from this study would provide a better understanding of using a high content of RAP in HMA design. This study could serve as a reference to provide a novel idea and concept for using high-content RAP. The outcomes of this study would also benefit society in waste recycling for essential conservation and preservation of the environment. This study also reflects the goals of SDG 9 and SDG 12 with their corresponding indicators 9.4.1 and 12.5.1, respectively.</a:t>
            </a:r>
            <a:endParaRPr lang="en-GB" sz="2400" dirty="0">
              <a:latin typeface="Times New Roman" panose="02020603050405020304" pitchFamily="18" charset="0"/>
              <a:cs typeface="Vrinda" panose="020B0502040204020203" pitchFamily="34" charset="0"/>
            </a:endParaRPr>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24</a:t>
            </a:r>
          </a:p>
        </p:txBody>
      </p:sp>
      <p:sp>
        <p:nvSpPr>
          <p:cNvPr id="2" name="Rectangle 1">
            <a:extLst>
              <a:ext uri="{FF2B5EF4-FFF2-40B4-BE49-F238E27FC236}">
                <a16:creationId xmlns:a16="http://schemas.microsoft.com/office/drawing/2014/main" id="{B4D722C1-0E0F-E5AE-3431-81CB2970190E}"/>
              </a:ext>
            </a:extLst>
          </p:cNvPr>
          <p:cNvSpPr/>
          <p:nvPr/>
        </p:nvSpPr>
        <p:spPr>
          <a:xfrm>
            <a:off x="4345296" y="320381"/>
            <a:ext cx="5672322" cy="523220"/>
          </a:xfrm>
          <a:prstGeom prst="rect">
            <a:avLst/>
          </a:prstGeom>
        </p:spPr>
        <p:txBody>
          <a:bodyPr wrap="none">
            <a:spAutoFit/>
          </a:bodyPr>
          <a:lstStyle/>
          <a:p>
            <a:r>
              <a:rPr lang="en-US" sz="2800" b="1" dirty="0">
                <a:solidFill>
                  <a:schemeClr val="bg1"/>
                </a:solidFill>
              </a:rPr>
              <a:t>Study Contribution (Page: 5/5)</a:t>
            </a:r>
          </a:p>
        </p:txBody>
      </p:sp>
    </p:spTree>
    <p:extLst>
      <p:ext uri="{BB962C8B-B14F-4D97-AF65-F5344CB8AC3E}">
        <p14:creationId xmlns:p14="http://schemas.microsoft.com/office/powerpoint/2010/main" val="78623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3141345" y="320381"/>
            <a:ext cx="6579365" cy="523220"/>
          </a:xfrm>
          <a:prstGeom prst="rect">
            <a:avLst/>
          </a:prstGeom>
        </p:spPr>
        <p:txBody>
          <a:bodyPr wrap="none">
            <a:spAutoFit/>
          </a:bodyPr>
          <a:lstStyle/>
          <a:p>
            <a:r>
              <a:rPr lang="en-US" sz="2800" b="1" dirty="0">
                <a:solidFill>
                  <a:schemeClr val="bg1"/>
                </a:solidFill>
              </a:rPr>
              <a:t>Article Publication During Study 1/2</a:t>
            </a:r>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26</a:t>
            </a:r>
          </a:p>
        </p:txBody>
      </p:sp>
      <p:sp>
        <p:nvSpPr>
          <p:cNvPr id="4" name="TextBox 3">
            <a:extLst>
              <a:ext uri="{FF2B5EF4-FFF2-40B4-BE49-F238E27FC236}">
                <a16:creationId xmlns:a16="http://schemas.microsoft.com/office/drawing/2014/main" id="{14080EBD-908E-9947-E6FC-D631538F7EC8}"/>
              </a:ext>
            </a:extLst>
          </p:cNvPr>
          <p:cNvSpPr txBox="1"/>
          <p:nvPr/>
        </p:nvSpPr>
        <p:spPr>
          <a:xfrm>
            <a:off x="0" y="1817627"/>
            <a:ext cx="12064181" cy="4027064"/>
          </a:xfrm>
          <a:prstGeom prst="rect">
            <a:avLst/>
          </a:prstGeom>
          <a:noFill/>
        </p:spPr>
        <p:txBody>
          <a:bodyPr wrap="square">
            <a:spAutoFit/>
          </a:bodyPr>
          <a:lstStyle/>
          <a:p>
            <a:pPr marL="342900" marR="0" lvl="0" indent="-342900" algn="just">
              <a:lnSpc>
                <a:spcPct val="115000"/>
              </a:lnSpc>
              <a:spcBef>
                <a:spcPts val="600"/>
              </a:spcBef>
              <a:spcAft>
                <a:spcPts val="600"/>
              </a:spcAft>
              <a:buFont typeface="+mj-lt"/>
              <a:buAutoNum type="arabicPeriod"/>
            </a:pPr>
            <a:r>
              <a:rPr lang="en-US"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Article title:</a:t>
            </a:r>
            <a:r>
              <a:rPr lang="en-US"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Performance of High Content Reclaimed Asphalt Pavement (RAP) in Asphaltic Mix with Crumb Rubber Modifier and Waste Engine Oil as Rejuvenator.</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L="228600" marR="0" indent="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Writer:</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Khan, M. Z. H., Koting, S.,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Katman</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H. Y. B., 	Ibrahim, M. R.,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Babalghaith</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 M., &amp;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Asqool</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O. </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L="228600" marR="0" indent="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Journal name and status:</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t>
            </a:r>
            <a:r>
              <a:rPr lang="en-US" sz="1800" i="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Applied Sciences</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11(11), 5226.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doi:org</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/10.3390/app11115226. (ISI indexed). (2021). 	(Published).</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R="0" lvl="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2. 	Article title:</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Influence of Waste Oils on the Properties of 	the Extracted Aged Binder and Dosage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Optimisation</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[Paper 	presentation].</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L="228600" marR="0" indent="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Writer:</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Khan, M. Z. H.,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Babalghaith</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 M., Koting, 	Ibrahim, M. R., S.,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Katman</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H. Y. B., &amp;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Asqool</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O. </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L="228600" marR="0" indent="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Journal name and status: </a:t>
            </a:r>
            <a:r>
              <a:rPr lang="en-US" sz="1800" i="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International Conference on 	Architecture and Civil Engineering</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Virtual Conference. 	(Scopus indexed). (2021, August 18). (Published).</a:t>
            </a:r>
            <a:endParaRPr lang="en-GB" sz="2400" dirty="0">
              <a:effectLst/>
              <a:latin typeface="Calibri" panose="020F050202020403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36399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C12C-2ECD-4F68-A721-D5415B9455F3}"/>
              </a:ext>
            </a:extLst>
          </p:cNvPr>
          <p:cNvSpPr>
            <a:spLocks noGrp="1"/>
          </p:cNvSpPr>
          <p:nvPr>
            <p:ph type="ctrTitle"/>
          </p:nvPr>
        </p:nvSpPr>
        <p:spPr>
          <a:xfrm>
            <a:off x="861391" y="1249078"/>
            <a:ext cx="10373055" cy="2950316"/>
          </a:xfrm>
        </p:spPr>
        <p:txBody>
          <a:bodyPr/>
          <a:lstStyle/>
          <a:p>
            <a:pPr algn="just"/>
            <a:r>
              <a:rPr lang="en-GB" sz="5400" cap="none" dirty="0">
                <a:solidFill>
                  <a:schemeClr val="accent1">
                    <a:lumMod val="75000"/>
                  </a:schemeClr>
                </a:solidFill>
              </a:rPr>
              <a:t>Performance of Crumb Rubber Modified ACW14 Mixes with Reclaimed Asphalt Pavement and Waste Engine Oil as Rejuvenator</a:t>
            </a:r>
            <a:endParaRPr lang="en-US" sz="5400" cap="none" dirty="0">
              <a:solidFill>
                <a:schemeClr val="accent1">
                  <a:lumMod val="75000"/>
                </a:schemeClr>
              </a:solidFill>
            </a:endParaRPr>
          </a:p>
        </p:txBody>
      </p:sp>
      <p:sp>
        <p:nvSpPr>
          <p:cNvPr id="5" name="Subtitle 2">
            <a:extLst>
              <a:ext uri="{FF2B5EF4-FFF2-40B4-BE49-F238E27FC236}">
                <a16:creationId xmlns:a16="http://schemas.microsoft.com/office/drawing/2014/main" id="{9ADD97E1-0CA6-49DB-B63B-616623D239F8}"/>
              </a:ext>
            </a:extLst>
          </p:cNvPr>
          <p:cNvSpPr txBox="1">
            <a:spLocks/>
          </p:cNvSpPr>
          <p:nvPr/>
        </p:nvSpPr>
        <p:spPr>
          <a:xfrm>
            <a:off x="4168726" y="523219"/>
            <a:ext cx="3854548" cy="44989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sz="2800" b="1" dirty="0">
                <a:solidFill>
                  <a:srgbClr val="000099"/>
                </a:solidFill>
              </a:rPr>
              <a:t>Thesis title</a:t>
            </a:r>
          </a:p>
        </p:txBody>
      </p:sp>
      <p:sp>
        <p:nvSpPr>
          <p:cNvPr id="7" name="Rectangle 6">
            <a:extLst>
              <a:ext uri="{FF2B5EF4-FFF2-40B4-BE49-F238E27FC236}">
                <a16:creationId xmlns:a16="http://schemas.microsoft.com/office/drawing/2014/main" id="{F7C57A0A-C999-4ABA-B8A6-3E90283726F4}"/>
              </a:ext>
            </a:extLst>
          </p:cNvPr>
          <p:cNvSpPr/>
          <p:nvPr/>
        </p:nvSpPr>
        <p:spPr>
          <a:xfrm>
            <a:off x="695279" y="4048380"/>
            <a:ext cx="10539167" cy="41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17FACE-E606-4901-A2BC-AEAD298784D3}"/>
              </a:ext>
            </a:extLst>
          </p:cNvPr>
          <p:cNvSpPr/>
          <p:nvPr/>
        </p:nvSpPr>
        <p:spPr>
          <a:xfrm>
            <a:off x="9454172" y="4403416"/>
            <a:ext cx="1359138" cy="819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9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B5497-9567-4852-A4B3-15D315A4011E}"/>
              </a:ext>
            </a:extLst>
          </p:cNvPr>
          <p:cNvSpPr/>
          <p:nvPr/>
        </p:nvSpPr>
        <p:spPr>
          <a:xfrm>
            <a:off x="0" y="320381"/>
            <a:ext cx="12192000" cy="6046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CC6008-8339-4EF1-ACBC-DBB6B73497A8}"/>
              </a:ext>
            </a:extLst>
          </p:cNvPr>
          <p:cNvSpPr/>
          <p:nvPr/>
        </p:nvSpPr>
        <p:spPr>
          <a:xfrm>
            <a:off x="3141345" y="320381"/>
            <a:ext cx="6579365" cy="523220"/>
          </a:xfrm>
          <a:prstGeom prst="rect">
            <a:avLst/>
          </a:prstGeom>
        </p:spPr>
        <p:txBody>
          <a:bodyPr wrap="none">
            <a:spAutoFit/>
          </a:bodyPr>
          <a:lstStyle/>
          <a:p>
            <a:r>
              <a:rPr lang="en-US" sz="2800" b="1" dirty="0">
                <a:solidFill>
                  <a:schemeClr val="bg1"/>
                </a:solidFill>
              </a:rPr>
              <a:t>Article Publication During Study 2/2</a:t>
            </a:r>
          </a:p>
        </p:txBody>
      </p:sp>
      <p:sp>
        <p:nvSpPr>
          <p:cNvPr id="13" name="Title 1">
            <a:extLst>
              <a:ext uri="{FF2B5EF4-FFF2-40B4-BE49-F238E27FC236}">
                <a16:creationId xmlns:a16="http://schemas.microsoft.com/office/drawing/2014/main" id="{F7503373-BFAC-4306-B78C-F5FE2BA0577D}"/>
              </a:ext>
            </a:extLst>
          </p:cNvPr>
          <p:cNvSpPr txBox="1">
            <a:spLocks/>
          </p:cNvSpPr>
          <p:nvPr/>
        </p:nvSpPr>
        <p:spPr>
          <a:xfrm>
            <a:off x="11467820" y="6244409"/>
            <a:ext cx="360495"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26</a:t>
            </a:r>
          </a:p>
        </p:txBody>
      </p:sp>
      <p:sp>
        <p:nvSpPr>
          <p:cNvPr id="5" name="TextBox 4">
            <a:extLst>
              <a:ext uri="{FF2B5EF4-FFF2-40B4-BE49-F238E27FC236}">
                <a16:creationId xmlns:a16="http://schemas.microsoft.com/office/drawing/2014/main" id="{C356DDDA-F51A-683C-93F7-B52F38521B61}"/>
              </a:ext>
            </a:extLst>
          </p:cNvPr>
          <p:cNvSpPr txBox="1"/>
          <p:nvPr/>
        </p:nvSpPr>
        <p:spPr>
          <a:xfrm>
            <a:off x="169576" y="1411730"/>
            <a:ext cx="11852848" cy="4635115"/>
          </a:xfrm>
          <a:prstGeom prst="rect">
            <a:avLst/>
          </a:prstGeom>
          <a:noFill/>
        </p:spPr>
        <p:txBody>
          <a:bodyPr wrap="square">
            <a:spAutoFit/>
          </a:bodyPr>
          <a:lstStyle/>
          <a:p>
            <a:pPr marL="342900" marR="0" lvl="0" indent="-342900" algn="just">
              <a:lnSpc>
                <a:spcPct val="115000"/>
              </a:lnSpc>
              <a:spcBef>
                <a:spcPts val="600"/>
              </a:spcBef>
              <a:spcAft>
                <a:spcPts val="600"/>
              </a:spcAf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Article name:</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 systematic review of the utilization of 	waste materials as aggregate replacement in stone matrix 	asphalt mixes.</a:t>
            </a:r>
            <a:endParaRPr lang="en-GB" sz="2400" dirty="0">
              <a:latin typeface="Calibri" panose="020F0502020204030204" pitchFamily="34" charset="0"/>
              <a:ea typeface="Calibri" panose="020F0502020204030204" pitchFamily="34" charset="0"/>
              <a:cs typeface="Vrinda" panose="020B0502040204020203" pitchFamily="34" charset="0"/>
            </a:endParaRPr>
          </a:p>
          <a:p>
            <a:pPr marR="0" lvl="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Writer:</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Ali Mohammed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Babalghaith</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Suhana Koting; Nor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Hafizah</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Ramli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Sulong</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Md Zahid Hossain Khan;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Abdalrhman</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Milad; Nur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Izzi</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Md.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Yusoff</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Mohd</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Rasdan Ibrahim; Abdul Halim Nagor Mohamed.</a:t>
            </a:r>
            <a:endParaRPr lang="en-GB" sz="2400" dirty="0">
              <a:latin typeface="Calibri" panose="020F0502020204030204" pitchFamily="34" charset="0"/>
              <a:ea typeface="Calibri" panose="020F0502020204030204" pitchFamily="34" charset="0"/>
              <a:cs typeface="Vrinda" panose="020B0502040204020203" pitchFamily="34" charset="0"/>
            </a:endParaRPr>
          </a:p>
          <a:p>
            <a:pPr marR="0" lvl="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Journal name and status:</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t>
            </a:r>
            <a:r>
              <a:rPr lang="en-US" sz="1800" i="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Environmental Science and Pollution Research</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doi.org/10.1007/s11356-022-19447-w. 	(ISI indexed). (2021). (Published).</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L="342900" marR="0" lvl="0" indent="-342900" algn="just">
              <a:lnSpc>
                <a:spcPct val="115000"/>
              </a:lnSpc>
              <a:spcBef>
                <a:spcPts val="600"/>
              </a:spcBef>
              <a:spcAft>
                <a:spcPts val="600"/>
              </a:spcAf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Article title:</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Optimisation</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of Crumb Rubber-	Modified 	Binder for Hot-Mix Asphalt Design Containing High Reclaimed Asphalt Pavement and Waste Engine Oil.</a:t>
            </a:r>
            <a:endParaRPr lang="en-GB" sz="2400" dirty="0">
              <a:latin typeface="Calibri" panose="020F0502020204030204" pitchFamily="34" charset="0"/>
              <a:ea typeface="Calibri" panose="020F0502020204030204" pitchFamily="34" charset="0"/>
              <a:cs typeface="Vrinda" panose="020B0502040204020203" pitchFamily="34" charset="0"/>
            </a:endParaRPr>
          </a:p>
          <a:p>
            <a:pPr marR="0" lvl="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Writer:</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Khan, M. Z. H., Koting, S., Ibrahim, M. R.,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Babalghaith</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 M.,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Katman</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H. Y. B. &amp; </a:t>
            </a:r>
            <a:r>
              <a:rPr lang="en-US" sz="1800" dirty="0" err="1">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Asqool</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O.</a:t>
            </a:r>
            <a:endParaRPr lang="en-GB" sz="2400" dirty="0">
              <a:latin typeface="Calibri" panose="020F0502020204030204" pitchFamily="34" charset="0"/>
              <a:ea typeface="Calibri" panose="020F0502020204030204" pitchFamily="34" charset="0"/>
              <a:cs typeface="Vrinda" panose="020B0502040204020203" pitchFamily="34" charset="0"/>
            </a:endParaRPr>
          </a:p>
          <a:p>
            <a:pPr marR="0" lvl="0" algn="just">
              <a:lnSpc>
                <a:spcPct val="115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Status:</a:t>
            </a:r>
            <a:r>
              <a:rPr lang="en-US" sz="1800"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Under review.</a:t>
            </a:r>
            <a:endParaRPr lang="en-GB" sz="2400" dirty="0">
              <a:effectLst/>
              <a:latin typeface="Calibri" panose="020F0502020204030204" pitchFamily="34" charset="0"/>
              <a:ea typeface="Calibri" panose="020F0502020204030204" pitchFamily="34" charset="0"/>
              <a:cs typeface="Vrinda" panose="020B0502040204020203" pitchFamily="34" charset="0"/>
            </a:endParaRPr>
          </a:p>
          <a:p>
            <a:pPr marL="228600" marR="0" indent="0" algn="just">
              <a:lnSpc>
                <a:spcPct val="115000"/>
              </a:lnSpc>
              <a:spcBef>
                <a:spcPts val="600"/>
              </a:spcBef>
              <a:spcAft>
                <a:spcPts val="600"/>
              </a:spcAft>
            </a:pPr>
            <a:r>
              <a:rPr lang="en-US" sz="800" b="1" dirty="0">
                <a:solidFill>
                  <a:srgbClr val="000000"/>
                </a:solidFill>
                <a:effectLst/>
                <a:latin typeface="Times New Roman" panose="02020603050405020304" pitchFamily="18" charset="0"/>
                <a:ea typeface="Calibri" panose="020F0502020204030204" pitchFamily="34" charset="0"/>
                <a:cs typeface="Vrinda" panose="020B0502040204020203" pitchFamily="34" charset="0"/>
              </a:rPr>
              <a:t> </a:t>
            </a:r>
            <a:endParaRPr lang="en-GB" sz="3600" b="1" dirty="0">
              <a:effectLst/>
              <a:latin typeface="Calibri" panose="020F0502020204030204" pitchFamily="34" charset="0"/>
              <a:ea typeface="Calibri" panose="020F0502020204030204" pitchFamily="34" charset="0"/>
              <a:cs typeface="Vrinda" panose="020B0502040204020203" pitchFamily="34" charset="0"/>
            </a:endParaRPr>
          </a:p>
          <a:p>
            <a:pPr algn="just"/>
            <a:r>
              <a:rPr lang="en-US" sz="1400" b="1" dirty="0">
                <a:solidFill>
                  <a:srgbClr val="000000"/>
                </a:solidFill>
                <a:effectLst/>
                <a:latin typeface="Times New Roman" panose="02020603050405020304" pitchFamily="18" charset="0"/>
                <a:ea typeface="Calibri" panose="020F0502020204030204" pitchFamily="34" charset="0"/>
              </a:rPr>
              <a:t>	[Note: Md Zahid Hossain Khan = Khan, M. Z. H.]</a:t>
            </a:r>
            <a:endParaRPr lang="en-GB" sz="4000" b="1" dirty="0"/>
          </a:p>
        </p:txBody>
      </p:sp>
    </p:spTree>
    <p:extLst>
      <p:ext uri="{BB962C8B-B14F-4D97-AF65-F5344CB8AC3E}">
        <p14:creationId xmlns:p14="http://schemas.microsoft.com/office/powerpoint/2010/main" val="36128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C57A0A-C999-4ABA-B8A6-3E90283726F4}"/>
              </a:ext>
            </a:extLst>
          </p:cNvPr>
          <p:cNvSpPr/>
          <p:nvPr/>
        </p:nvSpPr>
        <p:spPr>
          <a:xfrm>
            <a:off x="712264" y="3985813"/>
            <a:ext cx="10539167" cy="41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17FACE-E606-4901-A2BC-AEAD298784D3}"/>
              </a:ext>
            </a:extLst>
          </p:cNvPr>
          <p:cNvSpPr/>
          <p:nvPr/>
        </p:nvSpPr>
        <p:spPr>
          <a:xfrm>
            <a:off x="9454172" y="4403416"/>
            <a:ext cx="1359138" cy="819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6E9F9D0B-3A61-42D6-BE37-F07D17BB16EE}"/>
              </a:ext>
            </a:extLst>
          </p:cNvPr>
          <p:cNvSpPr>
            <a:spLocks noGrp="1"/>
          </p:cNvSpPr>
          <p:nvPr>
            <p:ph type="ctrTitle"/>
          </p:nvPr>
        </p:nvSpPr>
        <p:spPr>
          <a:xfrm>
            <a:off x="1051560" y="1432223"/>
            <a:ext cx="9966960" cy="2616157"/>
          </a:xfrm>
        </p:spPr>
        <p:txBody>
          <a:bodyPr/>
          <a:lstStyle/>
          <a:p>
            <a:pPr algn="ctr">
              <a:lnSpc>
                <a:spcPct val="100000"/>
              </a:lnSpc>
            </a:pPr>
            <a:r>
              <a:rPr lang="en-US" sz="13800" dirty="0">
                <a:solidFill>
                  <a:srgbClr val="00B050"/>
                </a:solidFill>
              </a:rPr>
              <a:t>Thank  you</a:t>
            </a:r>
            <a:endParaRPr lang="en-GB" sz="13800" dirty="0">
              <a:solidFill>
                <a:srgbClr val="00B050"/>
              </a:solidFill>
            </a:endParaRPr>
          </a:p>
        </p:txBody>
      </p:sp>
    </p:spTree>
    <p:extLst>
      <p:ext uri="{BB962C8B-B14F-4D97-AF65-F5344CB8AC3E}">
        <p14:creationId xmlns:p14="http://schemas.microsoft.com/office/powerpoint/2010/main" val="218338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Graphical abstract</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4</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spTree>
    <p:extLst>
      <p:ext uri="{BB962C8B-B14F-4D97-AF65-F5344CB8AC3E}">
        <p14:creationId xmlns:p14="http://schemas.microsoft.com/office/powerpoint/2010/main" val="387165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RAP</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5</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3ED6454F-8DE2-4C69-900A-25E4A4739B3F}"/>
              </a:ext>
            </a:extLst>
          </p:cNvPr>
          <p:cNvGrpSpPr/>
          <p:nvPr/>
        </p:nvGrpSpPr>
        <p:grpSpPr>
          <a:xfrm>
            <a:off x="685013" y="1084859"/>
            <a:ext cx="10639480" cy="5006451"/>
            <a:chOff x="685013" y="1084859"/>
            <a:chExt cx="10639480" cy="5006451"/>
          </a:xfrm>
        </p:grpSpPr>
        <p:sp>
          <p:nvSpPr>
            <p:cNvPr id="5" name="Rectangle 4">
              <a:extLst>
                <a:ext uri="{FF2B5EF4-FFF2-40B4-BE49-F238E27FC236}">
                  <a16:creationId xmlns:a16="http://schemas.microsoft.com/office/drawing/2014/main" id="{0E348CD4-D103-4390-B82A-73F55B780B4B}"/>
                </a:ext>
              </a:extLst>
            </p:cNvPr>
            <p:cNvSpPr/>
            <p:nvPr/>
          </p:nvSpPr>
          <p:spPr>
            <a:xfrm>
              <a:off x="2590800" y="1084859"/>
              <a:ext cx="8733693"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2044118"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2AB6ABA9-C374-4781-A6FC-A879108F15CB}"/>
              </a:ext>
            </a:extLst>
          </p:cNvPr>
          <p:cNvGrpSpPr/>
          <p:nvPr/>
        </p:nvGrpSpPr>
        <p:grpSpPr>
          <a:xfrm>
            <a:off x="1181686" y="2335237"/>
            <a:ext cx="9411286" cy="520505"/>
            <a:chOff x="1181686" y="2335237"/>
            <a:chExt cx="9411286" cy="520505"/>
          </a:xfrm>
        </p:grpSpPr>
        <p:sp>
          <p:nvSpPr>
            <p:cNvPr id="3" name="Oval 2">
              <a:extLst>
                <a:ext uri="{FF2B5EF4-FFF2-40B4-BE49-F238E27FC236}">
                  <a16:creationId xmlns:a16="http://schemas.microsoft.com/office/drawing/2014/main" id="{D71DE590-E910-4735-80FE-A85A38C2875B}"/>
                </a:ext>
              </a:extLst>
            </p:cNvPr>
            <p:cNvSpPr/>
            <p:nvPr/>
          </p:nvSpPr>
          <p:spPr>
            <a:xfrm>
              <a:off x="1181686" y="2349305"/>
              <a:ext cx="1026942" cy="506437"/>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477D06F-2BD8-446B-8E19-CDADF670B049}"/>
                </a:ext>
              </a:extLst>
            </p:cNvPr>
            <p:cNvSpPr txBox="1"/>
            <p:nvPr/>
          </p:nvSpPr>
          <p:spPr>
            <a:xfrm>
              <a:off x="2799471" y="2335237"/>
              <a:ext cx="7793501" cy="461665"/>
            </a:xfrm>
            <a:prstGeom prst="rect">
              <a:avLst/>
            </a:prstGeom>
            <a:noFill/>
          </p:spPr>
          <p:txBody>
            <a:bodyPr wrap="square" rtlCol="0">
              <a:spAutoFit/>
            </a:bodyPr>
            <a:lstStyle/>
            <a:p>
              <a:r>
                <a:rPr lang="en-US" sz="2400" b="1" dirty="0"/>
                <a:t>Reclaimed Asphalt Pavement (RAP)</a:t>
              </a:r>
              <a:endParaRPr lang="en-GB" sz="2400" b="1" dirty="0"/>
            </a:p>
          </p:txBody>
        </p:sp>
        <p:cxnSp>
          <p:nvCxnSpPr>
            <p:cNvPr id="10" name="Straight Arrow Connector 9">
              <a:extLst>
                <a:ext uri="{FF2B5EF4-FFF2-40B4-BE49-F238E27FC236}">
                  <a16:creationId xmlns:a16="http://schemas.microsoft.com/office/drawing/2014/main" id="{EBD70248-FCDA-4F6E-920D-B4D5F511C01C}"/>
                </a:ext>
              </a:extLst>
            </p:cNvPr>
            <p:cNvCxnSpPr>
              <a:stCxn id="3" idx="6"/>
            </p:cNvCxnSpPr>
            <p:nvPr/>
          </p:nvCxnSpPr>
          <p:spPr>
            <a:xfrm flipV="1">
              <a:off x="2208628" y="2602523"/>
              <a:ext cx="520503" cy="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descr="A sign on the side of a road&#10;&#10;Description automatically generated">
            <a:extLst>
              <a:ext uri="{FF2B5EF4-FFF2-40B4-BE49-F238E27FC236}">
                <a16:creationId xmlns:a16="http://schemas.microsoft.com/office/drawing/2014/main" id="{4C2A8615-3811-4B45-984A-24901E23A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131" y="2890986"/>
            <a:ext cx="4030394" cy="3195789"/>
          </a:xfrm>
          <a:prstGeom prst="rect">
            <a:avLst/>
          </a:prstGeom>
        </p:spPr>
      </p:pic>
      <p:pic>
        <p:nvPicPr>
          <p:cNvPr id="1026" name="Picture 2" descr="PDF) Utilization of Reclaimed Asphalt Pavement Materials in Rigid Pavement">
            <a:extLst>
              <a:ext uri="{FF2B5EF4-FFF2-40B4-BE49-F238E27FC236}">
                <a16:creationId xmlns:a16="http://schemas.microsoft.com/office/drawing/2014/main" id="{304835EF-A93C-44B0-92EA-F897246E8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416" y="2898408"/>
            <a:ext cx="3554715" cy="3188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An Overview Of Reclaimed Asphalt Pavement (Rap) Materials In Warm Mix  Asphalt Using Foaming Technology">
            <a:extLst>
              <a:ext uri="{FF2B5EF4-FFF2-40B4-BE49-F238E27FC236}">
                <a16:creationId xmlns:a16="http://schemas.microsoft.com/office/drawing/2014/main" id="{7649558C-D551-4830-956D-76FB7E76E9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283" y="2855742"/>
            <a:ext cx="3003452" cy="323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RAP</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6</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sp>
        <p:nvSpPr>
          <p:cNvPr id="3" name="Oval 2">
            <a:extLst>
              <a:ext uri="{FF2B5EF4-FFF2-40B4-BE49-F238E27FC236}">
                <a16:creationId xmlns:a16="http://schemas.microsoft.com/office/drawing/2014/main" id="{D71DE590-E910-4735-80FE-A85A38C2875B}"/>
              </a:ext>
            </a:extLst>
          </p:cNvPr>
          <p:cNvSpPr/>
          <p:nvPr/>
        </p:nvSpPr>
        <p:spPr>
          <a:xfrm>
            <a:off x="1181686" y="2349305"/>
            <a:ext cx="1026942" cy="506437"/>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6BBB958-C4A8-4B68-ACD1-91BB2D88327F}"/>
              </a:ext>
            </a:extLst>
          </p:cNvPr>
          <p:cNvGrpSpPr/>
          <p:nvPr/>
        </p:nvGrpSpPr>
        <p:grpSpPr>
          <a:xfrm>
            <a:off x="685013" y="1084859"/>
            <a:ext cx="10639480" cy="5006451"/>
            <a:chOff x="685013" y="1084859"/>
            <a:chExt cx="10639480" cy="5006451"/>
          </a:xfrm>
        </p:grpSpPr>
        <p:sp>
          <p:nvSpPr>
            <p:cNvPr id="5" name="Rectangle 4">
              <a:extLst>
                <a:ext uri="{FF2B5EF4-FFF2-40B4-BE49-F238E27FC236}">
                  <a16:creationId xmlns:a16="http://schemas.microsoft.com/office/drawing/2014/main" id="{0E348CD4-D103-4390-B82A-73F55B780B4B}"/>
                </a:ext>
              </a:extLst>
            </p:cNvPr>
            <p:cNvSpPr/>
            <p:nvPr/>
          </p:nvSpPr>
          <p:spPr>
            <a:xfrm>
              <a:off x="2590800" y="1084859"/>
              <a:ext cx="8733693"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2044118"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9477D06F-2BD8-446B-8E19-CDADF670B049}"/>
              </a:ext>
            </a:extLst>
          </p:cNvPr>
          <p:cNvSpPr txBox="1"/>
          <p:nvPr/>
        </p:nvSpPr>
        <p:spPr>
          <a:xfrm>
            <a:off x="2799471" y="2335237"/>
            <a:ext cx="7793501" cy="461665"/>
          </a:xfrm>
          <a:prstGeom prst="rect">
            <a:avLst/>
          </a:prstGeom>
          <a:noFill/>
        </p:spPr>
        <p:txBody>
          <a:bodyPr wrap="square" rtlCol="0">
            <a:spAutoFit/>
          </a:bodyPr>
          <a:lstStyle/>
          <a:p>
            <a:r>
              <a:rPr lang="en-US" sz="2400" b="1" dirty="0"/>
              <a:t>Reclaimed Asphalt Pavement (RAP)</a:t>
            </a:r>
            <a:endParaRPr lang="en-GB" sz="2400" b="1" dirty="0"/>
          </a:p>
        </p:txBody>
      </p:sp>
      <p:cxnSp>
        <p:nvCxnSpPr>
          <p:cNvPr id="10" name="Straight Arrow Connector 9">
            <a:extLst>
              <a:ext uri="{FF2B5EF4-FFF2-40B4-BE49-F238E27FC236}">
                <a16:creationId xmlns:a16="http://schemas.microsoft.com/office/drawing/2014/main" id="{EBD70248-FCDA-4F6E-920D-B4D5F511C01C}"/>
              </a:ext>
            </a:extLst>
          </p:cNvPr>
          <p:cNvCxnSpPr>
            <a:stCxn id="3" idx="6"/>
          </p:cNvCxnSpPr>
          <p:nvPr/>
        </p:nvCxnSpPr>
        <p:spPr>
          <a:xfrm flipV="1">
            <a:off x="2208628" y="2602523"/>
            <a:ext cx="520503" cy="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2711A3-8891-44CE-AA02-1E4DFA5BD2F0}"/>
              </a:ext>
            </a:extLst>
          </p:cNvPr>
          <p:cNvSpPr txBox="1"/>
          <p:nvPr/>
        </p:nvSpPr>
        <p:spPr>
          <a:xfrm>
            <a:off x="2055125" y="3307369"/>
            <a:ext cx="8081749" cy="523220"/>
          </a:xfrm>
          <a:prstGeom prst="rect">
            <a:avLst/>
          </a:prstGeom>
          <a:noFill/>
        </p:spPr>
        <p:txBody>
          <a:bodyPr wrap="square" rtlCol="0">
            <a:spAutoFit/>
          </a:bodyPr>
          <a:lstStyle/>
          <a:p>
            <a:pPr algn="ctr"/>
            <a:r>
              <a:rPr lang="en-GB" sz="2800" b="1" dirty="0">
                <a:solidFill>
                  <a:srgbClr val="0033CC"/>
                </a:solidFill>
              </a:rPr>
              <a:t>Suitable substitute for </a:t>
            </a:r>
          </a:p>
        </p:txBody>
      </p:sp>
      <p:sp>
        <p:nvSpPr>
          <p:cNvPr id="11" name="TextBox 10">
            <a:extLst>
              <a:ext uri="{FF2B5EF4-FFF2-40B4-BE49-F238E27FC236}">
                <a16:creationId xmlns:a16="http://schemas.microsoft.com/office/drawing/2014/main" id="{73C91752-B9D3-4977-831C-186FAA5AFD20}"/>
              </a:ext>
            </a:extLst>
          </p:cNvPr>
          <p:cNvSpPr txBox="1"/>
          <p:nvPr/>
        </p:nvSpPr>
        <p:spPr>
          <a:xfrm>
            <a:off x="817389" y="5604086"/>
            <a:ext cx="4261048" cy="523220"/>
          </a:xfrm>
          <a:prstGeom prst="rect">
            <a:avLst/>
          </a:prstGeom>
          <a:noFill/>
        </p:spPr>
        <p:txBody>
          <a:bodyPr wrap="square" rtlCol="0">
            <a:spAutoFit/>
          </a:bodyPr>
          <a:lstStyle/>
          <a:p>
            <a:pPr algn="ctr"/>
            <a:r>
              <a:rPr lang="en-GB" sz="2800" dirty="0">
                <a:solidFill>
                  <a:srgbClr val="7030A0"/>
                </a:solidFill>
              </a:rPr>
              <a:t>Natural aggregate                 </a:t>
            </a:r>
          </a:p>
        </p:txBody>
      </p:sp>
      <p:sp>
        <p:nvSpPr>
          <p:cNvPr id="13" name="TextBox 12">
            <a:extLst>
              <a:ext uri="{FF2B5EF4-FFF2-40B4-BE49-F238E27FC236}">
                <a16:creationId xmlns:a16="http://schemas.microsoft.com/office/drawing/2014/main" id="{A0B9B56D-E1B4-4080-9ACE-25046C6013AD}"/>
              </a:ext>
            </a:extLst>
          </p:cNvPr>
          <p:cNvSpPr txBox="1"/>
          <p:nvPr/>
        </p:nvSpPr>
        <p:spPr>
          <a:xfrm>
            <a:off x="6625883" y="5604086"/>
            <a:ext cx="3854548" cy="523220"/>
          </a:xfrm>
          <a:prstGeom prst="rect">
            <a:avLst/>
          </a:prstGeom>
          <a:noFill/>
        </p:spPr>
        <p:txBody>
          <a:bodyPr wrap="square" rtlCol="0">
            <a:spAutoFit/>
          </a:bodyPr>
          <a:lstStyle/>
          <a:p>
            <a:pPr algn="ctr"/>
            <a:r>
              <a:rPr lang="en-GB" sz="2800" dirty="0">
                <a:solidFill>
                  <a:srgbClr val="7030A0"/>
                </a:solidFill>
              </a:rPr>
              <a:t>and        Binder</a:t>
            </a:r>
          </a:p>
        </p:txBody>
      </p:sp>
      <p:pic>
        <p:nvPicPr>
          <p:cNvPr id="14" name="Picture 13" descr="A picture containing food, dessert, fresh&#10;&#10;Description automatically generated">
            <a:extLst>
              <a:ext uri="{FF2B5EF4-FFF2-40B4-BE49-F238E27FC236}">
                <a16:creationId xmlns:a16="http://schemas.microsoft.com/office/drawing/2014/main" id="{3252975D-7745-477A-A1C7-8B0BB847E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11" y="3731339"/>
            <a:ext cx="2424972" cy="1818729"/>
          </a:xfrm>
          <a:prstGeom prst="rect">
            <a:avLst/>
          </a:prstGeom>
        </p:spPr>
      </p:pic>
      <p:pic>
        <p:nvPicPr>
          <p:cNvPr id="16" name="Picture 15" descr="A picture containing white&#10;&#10;Description automatically generated">
            <a:extLst>
              <a:ext uri="{FF2B5EF4-FFF2-40B4-BE49-F238E27FC236}">
                <a16:creationId xmlns:a16="http://schemas.microsoft.com/office/drawing/2014/main" id="{78B5B7C1-C201-4B2F-9CD3-33EB982E7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3893" y="3830589"/>
            <a:ext cx="2599507" cy="1807159"/>
          </a:xfrm>
          <a:prstGeom prst="rect">
            <a:avLst/>
          </a:prstGeom>
        </p:spPr>
      </p:pic>
    </p:spTree>
    <p:extLst>
      <p:ext uri="{BB962C8B-B14F-4D97-AF65-F5344CB8AC3E}">
        <p14:creationId xmlns:p14="http://schemas.microsoft.com/office/powerpoint/2010/main" val="110597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RAP</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7</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sp>
        <p:nvSpPr>
          <p:cNvPr id="3" name="Oval 2">
            <a:extLst>
              <a:ext uri="{FF2B5EF4-FFF2-40B4-BE49-F238E27FC236}">
                <a16:creationId xmlns:a16="http://schemas.microsoft.com/office/drawing/2014/main" id="{D71DE590-E910-4735-80FE-A85A38C2875B}"/>
              </a:ext>
            </a:extLst>
          </p:cNvPr>
          <p:cNvSpPr/>
          <p:nvPr/>
        </p:nvSpPr>
        <p:spPr>
          <a:xfrm>
            <a:off x="1181686" y="2349305"/>
            <a:ext cx="1026942" cy="506437"/>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6BBB958-C4A8-4B68-ACD1-91BB2D88327F}"/>
              </a:ext>
            </a:extLst>
          </p:cNvPr>
          <p:cNvGrpSpPr/>
          <p:nvPr/>
        </p:nvGrpSpPr>
        <p:grpSpPr>
          <a:xfrm>
            <a:off x="685013" y="1084859"/>
            <a:ext cx="10639480" cy="5006451"/>
            <a:chOff x="685013" y="1084859"/>
            <a:chExt cx="10639480" cy="5006451"/>
          </a:xfrm>
        </p:grpSpPr>
        <p:sp>
          <p:nvSpPr>
            <p:cNvPr id="5" name="Rectangle 4">
              <a:extLst>
                <a:ext uri="{FF2B5EF4-FFF2-40B4-BE49-F238E27FC236}">
                  <a16:creationId xmlns:a16="http://schemas.microsoft.com/office/drawing/2014/main" id="{0E348CD4-D103-4390-B82A-73F55B780B4B}"/>
                </a:ext>
              </a:extLst>
            </p:cNvPr>
            <p:cNvSpPr/>
            <p:nvPr/>
          </p:nvSpPr>
          <p:spPr>
            <a:xfrm>
              <a:off x="2590800" y="1084859"/>
              <a:ext cx="8733693"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2044118"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9477D06F-2BD8-446B-8E19-CDADF670B049}"/>
              </a:ext>
            </a:extLst>
          </p:cNvPr>
          <p:cNvSpPr txBox="1"/>
          <p:nvPr/>
        </p:nvSpPr>
        <p:spPr>
          <a:xfrm>
            <a:off x="2799471" y="2335237"/>
            <a:ext cx="7793501" cy="461665"/>
          </a:xfrm>
          <a:prstGeom prst="rect">
            <a:avLst/>
          </a:prstGeom>
          <a:noFill/>
        </p:spPr>
        <p:txBody>
          <a:bodyPr wrap="square" rtlCol="0">
            <a:spAutoFit/>
          </a:bodyPr>
          <a:lstStyle/>
          <a:p>
            <a:r>
              <a:rPr lang="en-US" sz="2400" b="1" dirty="0"/>
              <a:t>Reclaimed Asphalt Pavement (RAP)</a:t>
            </a:r>
            <a:endParaRPr lang="en-GB" sz="2400" b="1" dirty="0"/>
          </a:p>
        </p:txBody>
      </p:sp>
      <p:cxnSp>
        <p:nvCxnSpPr>
          <p:cNvPr id="10" name="Straight Arrow Connector 9">
            <a:extLst>
              <a:ext uri="{FF2B5EF4-FFF2-40B4-BE49-F238E27FC236}">
                <a16:creationId xmlns:a16="http://schemas.microsoft.com/office/drawing/2014/main" id="{EBD70248-FCDA-4F6E-920D-B4D5F511C01C}"/>
              </a:ext>
            </a:extLst>
          </p:cNvPr>
          <p:cNvCxnSpPr>
            <a:stCxn id="3" idx="6"/>
          </p:cNvCxnSpPr>
          <p:nvPr/>
        </p:nvCxnSpPr>
        <p:spPr>
          <a:xfrm flipV="1">
            <a:off x="2208628" y="2602523"/>
            <a:ext cx="520503" cy="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DCD8A2D-7B87-4C13-A52C-B668B331F0CF}"/>
              </a:ext>
            </a:extLst>
          </p:cNvPr>
          <p:cNvSpPr txBox="1"/>
          <p:nvPr/>
        </p:nvSpPr>
        <p:spPr>
          <a:xfrm>
            <a:off x="1907275" y="3189099"/>
            <a:ext cx="8081749" cy="707886"/>
          </a:xfrm>
          <a:prstGeom prst="rect">
            <a:avLst/>
          </a:prstGeom>
          <a:noFill/>
        </p:spPr>
        <p:txBody>
          <a:bodyPr wrap="square" rtlCol="0">
            <a:spAutoFit/>
          </a:bodyPr>
          <a:lstStyle/>
          <a:p>
            <a:pPr algn="ctr"/>
            <a:r>
              <a:rPr lang="en-GB" sz="4000" dirty="0">
                <a:solidFill>
                  <a:srgbClr val="000099"/>
                </a:solidFill>
                <a:latin typeface="Berlin Sans FB" panose="020E0602020502020306" pitchFamily="34" charset="0"/>
                <a:ea typeface="STXingkai" panose="020B0503020204020204" pitchFamily="2" charset="-122"/>
                <a:cs typeface="Times New Roman" panose="02020603050405020304" pitchFamily="18" charset="0"/>
              </a:rPr>
              <a:t>The challenges are </a:t>
            </a:r>
          </a:p>
        </p:txBody>
      </p:sp>
      <p:sp>
        <p:nvSpPr>
          <p:cNvPr id="19" name="TextBox 18">
            <a:extLst>
              <a:ext uri="{FF2B5EF4-FFF2-40B4-BE49-F238E27FC236}">
                <a16:creationId xmlns:a16="http://schemas.microsoft.com/office/drawing/2014/main" id="{1A5DF1DA-ABEF-45F7-B90C-90F640107A1B}"/>
              </a:ext>
            </a:extLst>
          </p:cNvPr>
          <p:cNvSpPr txBox="1"/>
          <p:nvPr/>
        </p:nvSpPr>
        <p:spPr>
          <a:xfrm>
            <a:off x="846266" y="4160394"/>
            <a:ext cx="10499468" cy="646331"/>
          </a:xfrm>
          <a:prstGeom prst="rect">
            <a:avLst/>
          </a:prstGeom>
          <a:noFill/>
        </p:spPr>
        <p:txBody>
          <a:bodyPr wrap="square" rtlCol="0">
            <a:spAutoFit/>
          </a:bodyPr>
          <a:lstStyle/>
          <a:p>
            <a:r>
              <a:rPr lang="en-GB" sz="3600" b="1" dirty="0">
                <a:solidFill>
                  <a:srgbClr val="FF0000"/>
                </a:solidFill>
              </a:rPr>
              <a:t>1.  Restoration of it’s aged binder properties</a:t>
            </a:r>
          </a:p>
        </p:txBody>
      </p:sp>
      <p:sp>
        <p:nvSpPr>
          <p:cNvPr id="13" name="TextBox 12">
            <a:extLst>
              <a:ext uri="{FF2B5EF4-FFF2-40B4-BE49-F238E27FC236}">
                <a16:creationId xmlns:a16="http://schemas.microsoft.com/office/drawing/2014/main" id="{0DBB7D0A-CD3F-404C-A9AC-80C6EDBD77CD}"/>
              </a:ext>
            </a:extLst>
          </p:cNvPr>
          <p:cNvSpPr txBox="1"/>
          <p:nvPr/>
        </p:nvSpPr>
        <p:spPr>
          <a:xfrm>
            <a:off x="850816" y="4992885"/>
            <a:ext cx="10499468" cy="646331"/>
          </a:xfrm>
          <a:prstGeom prst="rect">
            <a:avLst/>
          </a:prstGeom>
          <a:noFill/>
        </p:spPr>
        <p:txBody>
          <a:bodyPr wrap="square" rtlCol="0">
            <a:spAutoFit/>
          </a:bodyPr>
          <a:lstStyle/>
          <a:p>
            <a:r>
              <a:rPr lang="en-GB" sz="3600" b="1" dirty="0">
                <a:solidFill>
                  <a:srgbClr val="C00000"/>
                </a:solidFill>
              </a:rPr>
              <a:t>2.  Gradation</a:t>
            </a:r>
          </a:p>
        </p:txBody>
      </p:sp>
    </p:spTree>
    <p:extLst>
      <p:ext uri="{BB962C8B-B14F-4D97-AF65-F5344CB8AC3E}">
        <p14:creationId xmlns:p14="http://schemas.microsoft.com/office/powerpoint/2010/main" val="362261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8</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10639480" cy="5008922"/>
            <a:chOff x="685013" y="1082388"/>
            <a:chExt cx="10639480" cy="5008922"/>
          </a:xfrm>
        </p:grpSpPr>
        <p:sp>
          <p:nvSpPr>
            <p:cNvPr id="5" name="Rectangle 4">
              <a:extLst>
                <a:ext uri="{FF2B5EF4-FFF2-40B4-BE49-F238E27FC236}">
                  <a16:creationId xmlns:a16="http://schemas.microsoft.com/office/drawing/2014/main" id="{0E348CD4-D103-4390-B82A-73F55B780B4B}"/>
                </a:ext>
              </a:extLst>
            </p:cNvPr>
            <p:cNvSpPr/>
            <p:nvPr/>
          </p:nvSpPr>
          <p:spPr>
            <a:xfrm>
              <a:off x="3924886" y="1084859"/>
              <a:ext cx="7399607"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3239873"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3" y="1082388"/>
              <a:ext cx="1821188" cy="3020377"/>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8106683D-46A4-4C4D-B635-F28B1B3219E1}"/>
              </a:ext>
            </a:extLst>
          </p:cNvPr>
          <p:cNvGrpSpPr/>
          <p:nvPr/>
        </p:nvGrpSpPr>
        <p:grpSpPr>
          <a:xfrm>
            <a:off x="2780714" y="2332323"/>
            <a:ext cx="5603632" cy="520505"/>
            <a:chOff x="1181686" y="2335237"/>
            <a:chExt cx="5603632" cy="520505"/>
          </a:xfrm>
        </p:grpSpPr>
        <p:sp>
          <p:nvSpPr>
            <p:cNvPr id="16" name="Oval 15">
              <a:extLst>
                <a:ext uri="{FF2B5EF4-FFF2-40B4-BE49-F238E27FC236}">
                  <a16:creationId xmlns:a16="http://schemas.microsoft.com/office/drawing/2014/main" id="{52B918C4-2BB7-44B1-9171-4A7D972D0954}"/>
                </a:ext>
              </a:extLst>
            </p:cNvPr>
            <p:cNvSpPr/>
            <p:nvPr/>
          </p:nvSpPr>
          <p:spPr>
            <a:xfrm>
              <a:off x="1181686" y="2349305"/>
              <a:ext cx="1026942" cy="506437"/>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5D5224-BB11-4116-964E-EA6A8DDF161E}"/>
                </a:ext>
              </a:extLst>
            </p:cNvPr>
            <p:cNvSpPr txBox="1"/>
            <p:nvPr/>
          </p:nvSpPr>
          <p:spPr>
            <a:xfrm>
              <a:off x="2799472" y="2335237"/>
              <a:ext cx="3985846" cy="461665"/>
            </a:xfrm>
            <a:prstGeom prst="rect">
              <a:avLst/>
            </a:prstGeom>
            <a:noFill/>
          </p:spPr>
          <p:txBody>
            <a:bodyPr wrap="square" rtlCol="0">
              <a:spAutoFit/>
            </a:bodyPr>
            <a:lstStyle/>
            <a:p>
              <a:r>
                <a:rPr lang="en-US" sz="2400" b="1" dirty="0"/>
                <a:t>Waste Engine Oil (WEO)</a:t>
              </a:r>
              <a:endParaRPr lang="en-GB" sz="2400" b="1" dirty="0"/>
            </a:p>
          </p:txBody>
        </p:sp>
        <p:cxnSp>
          <p:nvCxnSpPr>
            <p:cNvPr id="18" name="Straight Arrow Connector 17">
              <a:extLst>
                <a:ext uri="{FF2B5EF4-FFF2-40B4-BE49-F238E27FC236}">
                  <a16:creationId xmlns:a16="http://schemas.microsoft.com/office/drawing/2014/main" id="{84EE606C-D4C3-486A-880C-ABC9D594B01A}"/>
                </a:ext>
              </a:extLst>
            </p:cNvPr>
            <p:cNvCxnSpPr>
              <a:stCxn id="16" idx="6"/>
            </p:cNvCxnSpPr>
            <p:nvPr/>
          </p:nvCxnSpPr>
          <p:spPr>
            <a:xfrm flipV="1">
              <a:off x="2208628" y="2602523"/>
              <a:ext cx="520503" cy="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0C46D0DE-5B90-4585-8362-A8144C286524}"/>
              </a:ext>
            </a:extLst>
          </p:cNvPr>
          <p:cNvSpPr txBox="1"/>
          <p:nvPr/>
        </p:nvSpPr>
        <p:spPr>
          <a:xfrm>
            <a:off x="1026277" y="3916810"/>
            <a:ext cx="10499468" cy="707886"/>
          </a:xfrm>
          <a:prstGeom prst="rect">
            <a:avLst/>
          </a:prstGeom>
          <a:noFill/>
        </p:spPr>
        <p:txBody>
          <a:bodyPr wrap="square" rtlCol="0">
            <a:spAutoFit/>
          </a:bodyPr>
          <a:lstStyle/>
          <a:p>
            <a:pPr algn="ctr"/>
            <a:r>
              <a:rPr lang="en-GB" sz="4000" b="1" u="sng" dirty="0">
                <a:solidFill>
                  <a:srgbClr val="FF0000"/>
                </a:solidFill>
              </a:rPr>
              <a:t>Rejuvenator</a:t>
            </a:r>
          </a:p>
        </p:txBody>
      </p:sp>
      <p:sp>
        <p:nvSpPr>
          <p:cNvPr id="20" name="Title 1">
            <a:extLst>
              <a:ext uri="{FF2B5EF4-FFF2-40B4-BE49-F238E27FC236}">
                <a16:creationId xmlns:a16="http://schemas.microsoft.com/office/drawing/2014/main" id="{707C88CA-A8F3-4BDF-AA41-875353F499EB}"/>
              </a:ext>
            </a:extLst>
          </p:cNvPr>
          <p:cNvSpPr>
            <a:spLocks noGrp="1"/>
          </p:cNvSpPr>
          <p:nvPr>
            <p:ph type="title"/>
          </p:nvPr>
        </p:nvSpPr>
        <p:spPr>
          <a:xfrm>
            <a:off x="1066800" y="142323"/>
            <a:ext cx="10058400" cy="942536"/>
          </a:xfrm>
        </p:spPr>
        <p:txBody>
          <a:bodyPr/>
          <a:lstStyle/>
          <a:p>
            <a:pPr algn="ctr"/>
            <a:r>
              <a:rPr lang="en-US" dirty="0">
                <a:solidFill>
                  <a:srgbClr val="C00000"/>
                </a:solidFill>
              </a:rPr>
              <a:t>WEO</a:t>
            </a:r>
          </a:p>
        </p:txBody>
      </p:sp>
    </p:spTree>
    <p:extLst>
      <p:ext uri="{BB962C8B-B14F-4D97-AF65-F5344CB8AC3E}">
        <p14:creationId xmlns:p14="http://schemas.microsoft.com/office/powerpoint/2010/main" val="39164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FE5D-FCC3-4D20-9AB6-615E8147E8E1}"/>
              </a:ext>
            </a:extLst>
          </p:cNvPr>
          <p:cNvSpPr>
            <a:spLocks noGrp="1"/>
          </p:cNvSpPr>
          <p:nvPr>
            <p:ph type="title"/>
          </p:nvPr>
        </p:nvSpPr>
        <p:spPr>
          <a:xfrm>
            <a:off x="1066800" y="142323"/>
            <a:ext cx="10058400" cy="942536"/>
          </a:xfrm>
        </p:spPr>
        <p:txBody>
          <a:bodyPr/>
          <a:lstStyle/>
          <a:p>
            <a:pPr algn="ctr"/>
            <a:r>
              <a:rPr lang="en-US" dirty="0">
                <a:solidFill>
                  <a:srgbClr val="C00000"/>
                </a:solidFill>
              </a:rPr>
              <a:t>WEO</a:t>
            </a:r>
          </a:p>
        </p:txBody>
      </p:sp>
      <p:sp>
        <p:nvSpPr>
          <p:cNvPr id="4" name="Title 1">
            <a:extLst>
              <a:ext uri="{FF2B5EF4-FFF2-40B4-BE49-F238E27FC236}">
                <a16:creationId xmlns:a16="http://schemas.microsoft.com/office/drawing/2014/main" id="{2B4085C7-7BFA-4A49-8AA9-B9AB25B31DE2}"/>
              </a:ext>
            </a:extLst>
          </p:cNvPr>
          <p:cNvSpPr txBox="1">
            <a:spLocks/>
          </p:cNvSpPr>
          <p:nvPr/>
        </p:nvSpPr>
        <p:spPr>
          <a:xfrm>
            <a:off x="11512342" y="6244409"/>
            <a:ext cx="327723" cy="467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1" dirty="0">
                <a:solidFill>
                  <a:schemeClr val="bg1"/>
                </a:solidFill>
              </a:rPr>
              <a:t>9</a:t>
            </a:r>
          </a:p>
        </p:txBody>
      </p:sp>
      <p:pic>
        <p:nvPicPr>
          <p:cNvPr id="8" name="Content Placeholder 7">
            <a:extLst>
              <a:ext uri="{FF2B5EF4-FFF2-40B4-BE49-F238E27FC236}">
                <a16:creationId xmlns:a16="http://schemas.microsoft.com/office/drawing/2014/main" id="{CCD2C59F-EA98-4049-8532-31F9348AE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6265" y="914400"/>
            <a:ext cx="10438228" cy="5330009"/>
          </a:xfrm>
        </p:spPr>
      </p:pic>
      <p:grpSp>
        <p:nvGrpSpPr>
          <p:cNvPr id="12" name="Group 11">
            <a:extLst>
              <a:ext uri="{FF2B5EF4-FFF2-40B4-BE49-F238E27FC236}">
                <a16:creationId xmlns:a16="http://schemas.microsoft.com/office/drawing/2014/main" id="{EE573958-9679-4F62-8BA8-C4317CEAFD59}"/>
              </a:ext>
            </a:extLst>
          </p:cNvPr>
          <p:cNvGrpSpPr/>
          <p:nvPr/>
        </p:nvGrpSpPr>
        <p:grpSpPr>
          <a:xfrm>
            <a:off x="685013" y="1082388"/>
            <a:ext cx="10639480" cy="5008922"/>
            <a:chOff x="685013" y="1082388"/>
            <a:chExt cx="10639480" cy="5008922"/>
          </a:xfrm>
        </p:grpSpPr>
        <p:sp>
          <p:nvSpPr>
            <p:cNvPr id="5" name="Rectangle 4">
              <a:extLst>
                <a:ext uri="{FF2B5EF4-FFF2-40B4-BE49-F238E27FC236}">
                  <a16:creationId xmlns:a16="http://schemas.microsoft.com/office/drawing/2014/main" id="{0E348CD4-D103-4390-B82A-73F55B780B4B}"/>
                </a:ext>
              </a:extLst>
            </p:cNvPr>
            <p:cNvSpPr/>
            <p:nvPr/>
          </p:nvSpPr>
          <p:spPr>
            <a:xfrm>
              <a:off x="3924886" y="1084859"/>
              <a:ext cx="7399607" cy="5006451"/>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38B2910-41C3-48AA-965F-B54FB3A42BFD}"/>
                </a:ext>
              </a:extLst>
            </p:cNvPr>
            <p:cNvSpPr/>
            <p:nvPr/>
          </p:nvSpPr>
          <p:spPr>
            <a:xfrm>
              <a:off x="685013" y="2902944"/>
              <a:ext cx="3239873" cy="3188366"/>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747AB4-CFDD-4480-9E19-7E373C8517B3}"/>
                </a:ext>
              </a:extLst>
            </p:cNvPr>
            <p:cNvSpPr/>
            <p:nvPr/>
          </p:nvSpPr>
          <p:spPr>
            <a:xfrm>
              <a:off x="685013" y="1082388"/>
              <a:ext cx="1821188" cy="3020377"/>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8106683D-46A4-4C4D-B635-F28B1B3219E1}"/>
              </a:ext>
            </a:extLst>
          </p:cNvPr>
          <p:cNvGrpSpPr/>
          <p:nvPr/>
        </p:nvGrpSpPr>
        <p:grpSpPr>
          <a:xfrm>
            <a:off x="2780714" y="2332323"/>
            <a:ext cx="5603632" cy="520505"/>
            <a:chOff x="1181686" y="2335237"/>
            <a:chExt cx="5603632" cy="520505"/>
          </a:xfrm>
        </p:grpSpPr>
        <p:sp>
          <p:nvSpPr>
            <p:cNvPr id="16" name="Oval 15">
              <a:extLst>
                <a:ext uri="{FF2B5EF4-FFF2-40B4-BE49-F238E27FC236}">
                  <a16:creationId xmlns:a16="http://schemas.microsoft.com/office/drawing/2014/main" id="{52B918C4-2BB7-44B1-9171-4A7D972D0954}"/>
                </a:ext>
              </a:extLst>
            </p:cNvPr>
            <p:cNvSpPr/>
            <p:nvPr/>
          </p:nvSpPr>
          <p:spPr>
            <a:xfrm>
              <a:off x="1181686" y="2349305"/>
              <a:ext cx="1026942" cy="506437"/>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5D5224-BB11-4116-964E-EA6A8DDF161E}"/>
                </a:ext>
              </a:extLst>
            </p:cNvPr>
            <p:cNvSpPr txBox="1"/>
            <p:nvPr/>
          </p:nvSpPr>
          <p:spPr>
            <a:xfrm>
              <a:off x="2799472" y="2335237"/>
              <a:ext cx="3985846" cy="461665"/>
            </a:xfrm>
            <a:prstGeom prst="rect">
              <a:avLst/>
            </a:prstGeom>
            <a:noFill/>
          </p:spPr>
          <p:txBody>
            <a:bodyPr wrap="square" rtlCol="0">
              <a:spAutoFit/>
            </a:bodyPr>
            <a:lstStyle/>
            <a:p>
              <a:r>
                <a:rPr lang="en-US" sz="2400" b="1" dirty="0"/>
                <a:t>Waste Engine Oil (WEO)</a:t>
              </a:r>
              <a:endParaRPr lang="en-GB" sz="2400" b="1" dirty="0"/>
            </a:p>
          </p:txBody>
        </p:sp>
        <p:cxnSp>
          <p:nvCxnSpPr>
            <p:cNvPr id="18" name="Straight Arrow Connector 17">
              <a:extLst>
                <a:ext uri="{FF2B5EF4-FFF2-40B4-BE49-F238E27FC236}">
                  <a16:creationId xmlns:a16="http://schemas.microsoft.com/office/drawing/2014/main" id="{84EE606C-D4C3-486A-880C-ABC9D594B01A}"/>
                </a:ext>
              </a:extLst>
            </p:cNvPr>
            <p:cNvCxnSpPr>
              <a:stCxn id="16" idx="6"/>
            </p:cNvCxnSpPr>
            <p:nvPr/>
          </p:nvCxnSpPr>
          <p:spPr>
            <a:xfrm flipV="1">
              <a:off x="2208628" y="2602523"/>
              <a:ext cx="520503" cy="1"/>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2">
            <a:extLst>
              <a:ext uri="{FF2B5EF4-FFF2-40B4-BE49-F238E27FC236}">
                <a16:creationId xmlns:a16="http://schemas.microsoft.com/office/drawing/2014/main" id="{1D69551C-FE23-449B-A3FE-1812A86C0848}"/>
              </a:ext>
            </a:extLst>
          </p:cNvPr>
          <p:cNvSpPr>
            <a:spLocks noChangeArrowheads="1"/>
          </p:cNvSpPr>
          <p:nvPr/>
        </p:nvSpPr>
        <p:spPr bwMode="auto">
          <a:xfrm>
            <a:off x="491905" y="4253184"/>
            <a:ext cx="10832588" cy="1687706"/>
          </a:xfrm>
          <a:prstGeom prst="rect">
            <a:avLst/>
          </a:prstGeom>
          <a:noFill/>
          <a:ln w="9525">
            <a:noFill/>
            <a:miter lim="800000"/>
            <a:headEnd/>
            <a:tailEnd/>
          </a:ln>
        </p:spPr>
        <p:txBody>
          <a:bodyPr wrap="square" lIns="45720" rIns="45720" anchor="ctr" anchorCtr="0">
            <a:spAutoFit/>
          </a:bodyPr>
          <a:lstStyle/>
          <a:p>
            <a:pPr marL="342900" indent="685800" algn="just">
              <a:lnSpc>
                <a:spcPct val="150000"/>
              </a:lnSpc>
              <a:buBlip>
                <a:blip r:embed="rId4"/>
              </a:buBlip>
            </a:pPr>
            <a:r>
              <a:rPr lang="en-US" sz="2400" b="1" dirty="0">
                <a:solidFill>
                  <a:srgbClr val="C00000"/>
                </a:solidFill>
              </a:rPr>
              <a:t>It </a:t>
            </a:r>
            <a:r>
              <a:rPr lang="en-US" sz="2400" b="1" dirty="0">
                <a:solidFill>
                  <a:srgbClr val="C00000"/>
                </a:solidFill>
                <a:highlight>
                  <a:srgbClr val="FFFF00"/>
                </a:highlight>
              </a:rPr>
              <a:t>can restore </a:t>
            </a:r>
            <a:r>
              <a:rPr lang="en-US" sz="2400" b="1" dirty="0">
                <a:solidFill>
                  <a:srgbClr val="C00000"/>
                </a:solidFill>
              </a:rPr>
              <a:t>the aged binder’s properties.</a:t>
            </a:r>
          </a:p>
          <a:p>
            <a:pPr marL="342900" indent="685800" algn="just">
              <a:lnSpc>
                <a:spcPct val="150000"/>
              </a:lnSpc>
              <a:buBlip>
                <a:blip r:embed="rId4"/>
              </a:buBlip>
            </a:pPr>
            <a:r>
              <a:rPr lang="en-US" sz="2400" b="1" dirty="0">
                <a:solidFill>
                  <a:srgbClr val="C00000"/>
                </a:solidFill>
              </a:rPr>
              <a:t>It </a:t>
            </a:r>
            <a:r>
              <a:rPr lang="en-US" sz="2400" b="1" dirty="0">
                <a:solidFill>
                  <a:srgbClr val="C00000"/>
                </a:solidFill>
                <a:highlight>
                  <a:srgbClr val="FFFF00"/>
                </a:highlight>
              </a:rPr>
              <a:t>softens</a:t>
            </a:r>
            <a:r>
              <a:rPr lang="en-US" sz="2400" b="1" dirty="0">
                <a:solidFill>
                  <a:srgbClr val="C00000"/>
                </a:solidFill>
              </a:rPr>
              <a:t> the aged binder and </a:t>
            </a:r>
            <a:r>
              <a:rPr lang="en-US" sz="2400" b="1" dirty="0">
                <a:solidFill>
                  <a:srgbClr val="C00000"/>
                </a:solidFill>
                <a:highlight>
                  <a:srgbClr val="FFFF00"/>
                </a:highlight>
              </a:rPr>
              <a:t>improves the workability.</a:t>
            </a:r>
          </a:p>
          <a:p>
            <a:pPr marL="342900" indent="685800" algn="just">
              <a:lnSpc>
                <a:spcPct val="150000"/>
              </a:lnSpc>
              <a:buBlip>
                <a:blip r:embed="rId4"/>
              </a:buBlip>
            </a:pPr>
            <a:r>
              <a:rPr lang="en-US" sz="2400" b="1" dirty="0">
                <a:solidFill>
                  <a:srgbClr val="C00000"/>
                </a:solidFill>
              </a:rPr>
              <a:t>It’s comparatively </a:t>
            </a:r>
            <a:r>
              <a:rPr lang="en-US" sz="2400" b="1" dirty="0">
                <a:solidFill>
                  <a:srgbClr val="C00000"/>
                </a:solidFill>
                <a:highlight>
                  <a:srgbClr val="FFFF00"/>
                </a:highlight>
              </a:rPr>
              <a:t>available and cheaper</a:t>
            </a:r>
            <a:r>
              <a:rPr lang="en-US" sz="2400" b="1" dirty="0">
                <a:solidFill>
                  <a:srgbClr val="C00000"/>
                </a:solidFill>
              </a:rPr>
              <a:t>.</a:t>
            </a:r>
          </a:p>
        </p:txBody>
      </p:sp>
      <p:sp>
        <p:nvSpPr>
          <p:cNvPr id="20" name="Rectangle 12">
            <a:extLst>
              <a:ext uri="{FF2B5EF4-FFF2-40B4-BE49-F238E27FC236}">
                <a16:creationId xmlns:a16="http://schemas.microsoft.com/office/drawing/2014/main" id="{5DBB3006-A83D-4D42-921D-577C032849FC}"/>
              </a:ext>
            </a:extLst>
          </p:cNvPr>
          <p:cNvSpPr>
            <a:spLocks noChangeArrowheads="1"/>
          </p:cNvSpPr>
          <p:nvPr/>
        </p:nvSpPr>
        <p:spPr bwMode="auto">
          <a:xfrm>
            <a:off x="2979118" y="3356127"/>
            <a:ext cx="6252522" cy="707886"/>
          </a:xfrm>
          <a:prstGeom prst="rect">
            <a:avLst/>
          </a:prstGeom>
          <a:noFill/>
          <a:ln w="9525">
            <a:noFill/>
            <a:miter lim="800000"/>
            <a:headEnd/>
            <a:tailEnd/>
          </a:ln>
        </p:spPr>
        <p:txBody>
          <a:bodyPr wrap="square" lIns="45720" rIns="45720" anchor="ctr" anchorCtr="0">
            <a:spAutoFit/>
          </a:bodyPr>
          <a:lstStyle/>
          <a:p>
            <a:r>
              <a:rPr lang="en-US" sz="4000" dirty="0">
                <a:solidFill>
                  <a:srgbClr val="000099"/>
                </a:solidFill>
                <a:latin typeface="Berlin Sans FB" panose="020E0602020502020306" pitchFamily="34" charset="0"/>
                <a:ea typeface="STXingkai" panose="020B0503020204020204" pitchFamily="2" charset="-122"/>
                <a:cs typeface="Times New Roman" panose="02020603050405020304" pitchFamily="18" charset="0"/>
              </a:rPr>
              <a:t>Why WEO as a rejuvenator?</a:t>
            </a:r>
          </a:p>
        </p:txBody>
      </p:sp>
    </p:spTree>
    <p:extLst>
      <p:ext uri="{BB962C8B-B14F-4D97-AF65-F5344CB8AC3E}">
        <p14:creationId xmlns:p14="http://schemas.microsoft.com/office/powerpoint/2010/main" val="35630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TM03090434[[fn=Wood Type]]</Template>
  <TotalTime>9331</TotalTime>
  <Words>1483</Words>
  <Application>Microsoft Office PowerPoint</Application>
  <PresentationFormat>Widescreen</PresentationFormat>
  <Paragraphs>151</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Berlin Sans FB</vt:lpstr>
      <vt:lpstr>Calibri</vt:lpstr>
      <vt:lpstr>Rockwell</vt:lpstr>
      <vt:lpstr>Rockwell Condensed</vt:lpstr>
      <vt:lpstr>Times New Roman</vt:lpstr>
      <vt:lpstr>Wingdings</vt:lpstr>
      <vt:lpstr>Wood Type</vt:lpstr>
      <vt:lpstr>Welcome</vt:lpstr>
      <vt:lpstr>Course introduction</vt:lpstr>
      <vt:lpstr>Performance of Crumb Rubber Modified ACW14 Mixes with Reclaimed Asphalt Pavement and Waste Engine Oil as Rejuvenator</vt:lpstr>
      <vt:lpstr>Graphical abstract</vt:lpstr>
      <vt:lpstr>RAP</vt:lpstr>
      <vt:lpstr>RAP</vt:lpstr>
      <vt:lpstr>RAP</vt:lpstr>
      <vt:lpstr>WEO</vt:lpstr>
      <vt:lpstr>WEO</vt:lpstr>
      <vt:lpstr>CRM</vt:lpstr>
      <vt:lpstr>Natural aggregates</vt:lpstr>
      <vt:lpstr>Research aim</vt:lpstr>
      <vt:lpstr>Research Objectives</vt:lpstr>
      <vt:lpstr>HMA</vt:lpstr>
      <vt:lpstr>Hma performances</vt:lpstr>
      <vt:lpstr>Hma performances</vt:lpstr>
      <vt:lpstr>Hma performances</vt:lpstr>
      <vt:lpstr>Hma performances</vt:lpstr>
      <vt:lpstr>Hma performances</vt:lpstr>
      <vt:lpstr>Hma performances</vt:lpstr>
      <vt:lpstr>Hma  overall  performances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Zaved Khan</dc:creator>
  <cp:lastModifiedBy>Zahid</cp:lastModifiedBy>
  <cp:revision>352</cp:revision>
  <cp:lastPrinted>2021-10-20T15:20:06Z</cp:lastPrinted>
  <dcterms:created xsi:type="dcterms:W3CDTF">2017-04-24T14:19:55Z</dcterms:created>
  <dcterms:modified xsi:type="dcterms:W3CDTF">2022-10-18T16:27:34Z</dcterms:modified>
</cp:coreProperties>
</file>